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49"/>
  </p:notesMasterIdLst>
  <p:handoutMasterIdLst>
    <p:handoutMasterId r:id="rId50"/>
  </p:handoutMasterIdLst>
  <p:sldIdLst>
    <p:sldId id="1289" r:id="rId2"/>
    <p:sldId id="257" r:id="rId3"/>
    <p:sldId id="1099" r:id="rId4"/>
    <p:sldId id="1465" r:id="rId5"/>
    <p:sldId id="1538" r:id="rId6"/>
    <p:sldId id="1468" r:id="rId7"/>
    <p:sldId id="1470" r:id="rId8"/>
    <p:sldId id="1436" r:id="rId9"/>
    <p:sldId id="267" r:id="rId10"/>
    <p:sldId id="1614" r:id="rId11"/>
    <p:sldId id="1615" r:id="rId12"/>
    <p:sldId id="1619" r:id="rId13"/>
    <p:sldId id="1616" r:id="rId14"/>
    <p:sldId id="1617" r:id="rId15"/>
    <p:sldId id="1618" r:id="rId16"/>
    <p:sldId id="1570" r:id="rId17"/>
    <p:sldId id="1537" r:id="rId18"/>
    <p:sldId id="1621" r:id="rId19"/>
    <p:sldId id="1586" r:id="rId20"/>
    <p:sldId id="1279" r:id="rId21"/>
    <p:sldId id="1437" r:id="rId22"/>
    <p:sldId id="1603" r:id="rId23"/>
    <p:sldId id="1607" r:id="rId24"/>
    <p:sldId id="1124" r:id="rId25"/>
    <p:sldId id="1536" r:id="rId26"/>
    <p:sldId id="1186" r:id="rId27"/>
    <p:sldId id="1506" r:id="rId28"/>
    <p:sldId id="1530" r:id="rId29"/>
    <p:sldId id="1588" r:id="rId30"/>
    <p:sldId id="1610" r:id="rId31"/>
    <p:sldId id="1445" r:id="rId32"/>
    <p:sldId id="1571" r:id="rId33"/>
    <p:sldId id="1572" r:id="rId34"/>
    <p:sldId id="1574" r:id="rId35"/>
    <p:sldId id="1315" r:id="rId36"/>
    <p:sldId id="1620" r:id="rId37"/>
    <p:sldId id="1513" r:id="rId38"/>
    <p:sldId id="1535" r:id="rId39"/>
    <p:sldId id="1438" r:id="rId40"/>
    <p:sldId id="1439" r:id="rId41"/>
    <p:sldId id="1575" r:id="rId42"/>
    <p:sldId id="1527" r:id="rId43"/>
    <p:sldId id="1528" r:id="rId44"/>
    <p:sldId id="1547" r:id="rId45"/>
    <p:sldId id="1612" r:id="rId46"/>
    <p:sldId id="1613" r:id="rId47"/>
    <p:sldId id="1602" r:id="rId48"/>
  </p:sldIdLst>
  <p:sldSz cx="9144000" cy="6858000" type="screen4x3"/>
  <p:notesSz cx="6769100" cy="9906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2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66CCFF"/>
    <a:srgbClr val="FFFF00"/>
    <a:srgbClr val="0000FF"/>
    <a:srgbClr val="FF0066"/>
    <a:srgbClr val="B1F0A6"/>
    <a:srgbClr val="3333FF"/>
    <a:srgbClr val="99FF33"/>
    <a:srgbClr val="4D7620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9" autoAdjust="0"/>
    <p:restoredTop sz="96416" autoAdjust="0"/>
  </p:normalViewPr>
  <p:slideViewPr>
    <p:cSldViewPr>
      <p:cViewPr>
        <p:scale>
          <a:sx n="70" d="100"/>
          <a:sy n="70" d="100"/>
        </p:scale>
        <p:origin x="-14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106"/>
    </p:cViewPr>
  </p:sorterViewPr>
  <p:notesViewPr>
    <p:cSldViewPr>
      <p:cViewPr varScale="1">
        <p:scale>
          <a:sx n="49" d="100"/>
          <a:sy n="49" d="100"/>
        </p:scale>
        <p:origin x="-2970" y="-114"/>
      </p:cViewPr>
      <p:guideLst>
        <p:guide orient="horz" pos="3120"/>
        <p:guide pos="21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AngAx val="1"/>
    </c:view3D>
    <c:floor>
      <c:spPr>
        <a:solidFill>
          <a:srgbClr val="66CCFF"/>
        </a:solidFill>
      </c:spPr>
    </c:floor>
    <c:plotArea>
      <c:layout/>
      <c:bar3DChart>
        <c:barDir val="col"/>
        <c:grouping val="clustered"/>
        <c:ser>
          <c:idx val="0"/>
          <c:order val="0"/>
          <c:spPr>
            <a:solidFill>
              <a:schemeClr val="bg2">
                <a:lumMod val="90000"/>
              </a:schemeClr>
            </a:solidFill>
          </c:spPr>
          <c:dPt>
            <c:idx val="0"/>
            <c:spPr>
              <a:gradFill flip="none" rotWithShape="1">
                <a:gsLst>
                  <a:gs pos="0">
                    <a:srgbClr val="DEF5FA">
                      <a:lumMod val="90000"/>
                      <a:shade val="30000"/>
                      <a:satMod val="115000"/>
                    </a:srgbClr>
                  </a:gs>
                  <a:gs pos="50000">
                    <a:srgbClr val="DEF5FA">
                      <a:lumMod val="90000"/>
                      <a:shade val="67500"/>
                      <a:satMod val="115000"/>
                    </a:srgbClr>
                  </a:gs>
                  <a:gs pos="100000">
                    <a:srgbClr val="DEF5FA">
                      <a:lumMod val="90000"/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"/>
            <c:spPr>
              <a:solidFill>
                <a:schemeClr val="bg2">
                  <a:lumMod val="75000"/>
                </a:schemeClr>
              </a:solidFill>
            </c:spPr>
          </c:dPt>
          <c:dPt>
            <c:idx val="2"/>
            <c:spPr>
              <a:solidFill>
                <a:srgbClr val="66CCFF"/>
              </a:solidFill>
            </c:spPr>
          </c:dPt>
          <c:dLbls>
            <c:dLbl>
              <c:idx val="0"/>
              <c:layout>
                <c:manualLayout>
                  <c:x val="1.9596588033428421E-2"/>
                  <c:y val="-2.0885837246154056E-2"/>
                </c:manualLayout>
              </c:layout>
              <c:showVal val="1"/>
            </c:dLbl>
            <c:dLbl>
              <c:idx val="1"/>
              <c:layout>
                <c:manualLayout>
                  <c:x val="1.119782987075515E-2"/>
                  <c:y val="-3.9451208637636896E-2"/>
                </c:manualLayout>
              </c:layout>
              <c:showVal val="1"/>
            </c:dLbl>
            <c:dLbl>
              <c:idx val="2"/>
              <c:layout>
                <c:manualLayout>
                  <c:x val="2.239610060963244E-2"/>
                  <c:y val="-2.088583724615409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Arial Black" pitchFamily="34" charset="0"/>
                  </a:defRPr>
                </a:pPr>
                <a:endParaRPr lang="pt-BR"/>
              </a:p>
            </c:txPr>
            <c:showVal val="1"/>
          </c:dLbls>
          <c:val>
            <c:numRef>
              <c:f>Plan1!$G$3:$G$5</c:f>
              <c:numCache>
                <c:formatCode>#,##0</c:formatCode>
                <c:ptCount val="3"/>
                <c:pt idx="0">
                  <c:v>1098912</c:v>
                </c:pt>
                <c:pt idx="1">
                  <c:v>1143465</c:v>
                </c:pt>
                <c:pt idx="2">
                  <c:v>1745639</c:v>
                </c:pt>
              </c:numCache>
            </c:numRef>
          </c:val>
        </c:ser>
        <c:shape val="cylinder"/>
        <c:axId val="84698240"/>
        <c:axId val="84699776"/>
        <c:axId val="0"/>
      </c:bar3DChart>
      <c:catAx>
        <c:axId val="84698240"/>
        <c:scaling>
          <c:orientation val="minMax"/>
        </c:scaling>
        <c:delete val="1"/>
        <c:axPos val="b"/>
        <c:tickLblPos val="none"/>
        <c:crossAx val="84699776"/>
        <c:crosses val="autoZero"/>
        <c:auto val="1"/>
        <c:lblAlgn val="ctr"/>
        <c:lblOffset val="100"/>
      </c:catAx>
      <c:valAx>
        <c:axId val="84699776"/>
        <c:scaling>
          <c:orientation val="minMax"/>
        </c:scaling>
        <c:delete val="1"/>
        <c:axPos val="l"/>
        <c:numFmt formatCode="#,##0" sourceLinked="1"/>
        <c:tickLblPos val="none"/>
        <c:crossAx val="84698240"/>
        <c:crosses val="autoZero"/>
        <c:crossBetween val="between"/>
      </c:valAx>
    </c:plotArea>
    <c:plotVisOnly val="1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AF69B-A3B7-4277-AE70-2122288421B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A626029-63ED-4B83-B601-BDD202FFD8F2}">
      <dgm:prSet phldrT="[Texto]" custT="1"/>
      <dgm:spPr>
        <a:solidFill>
          <a:schemeClr val="tx1"/>
        </a:solidFill>
      </dgm:spPr>
      <dgm:t>
        <a:bodyPr/>
        <a:lstStyle/>
        <a:p>
          <a:r>
            <a:rPr lang="pt-BR" sz="2000" b="1" dirty="0" smtClean="0">
              <a:solidFill>
                <a:schemeClr val="bg1"/>
              </a:solidFill>
            </a:rPr>
            <a:t>3º Quadrimestre</a:t>
          </a:r>
        </a:p>
        <a:p>
          <a:r>
            <a:rPr lang="pt-BR" sz="2000" b="1" dirty="0" smtClean="0">
              <a:solidFill>
                <a:schemeClr val="bg1"/>
              </a:solidFill>
            </a:rPr>
            <a:t>2021</a:t>
          </a:r>
        </a:p>
        <a:p>
          <a:r>
            <a:rPr lang="pt-BR" sz="4500" b="1" i="0" u="none" dirty="0" smtClean="0"/>
            <a:t>1.745.639</a:t>
          </a:r>
        </a:p>
        <a:p>
          <a:r>
            <a:rPr lang="pt-BR" sz="2400" b="1" dirty="0" smtClean="0">
              <a:solidFill>
                <a:schemeClr val="bg1"/>
              </a:solidFill>
            </a:rPr>
            <a:t>100 % </a:t>
          </a:r>
          <a:endParaRPr lang="pt-BR" sz="2400" b="1" dirty="0">
            <a:solidFill>
              <a:schemeClr val="bg1"/>
            </a:solidFill>
          </a:endParaRPr>
        </a:p>
      </dgm:t>
    </dgm:pt>
    <dgm:pt modelId="{C3F05FEA-8B04-4510-9E92-C79E7BEA0EFF}" type="parTrans" cxnId="{8F46F964-2152-412A-B1A2-F0A8D830DAF4}">
      <dgm:prSet/>
      <dgm:spPr/>
      <dgm:t>
        <a:bodyPr/>
        <a:lstStyle/>
        <a:p>
          <a:endParaRPr lang="pt-BR"/>
        </a:p>
      </dgm:t>
    </dgm:pt>
    <dgm:pt modelId="{2958EE22-FF10-482C-B0F1-9C9104B3995F}" type="sibTrans" cxnId="{8F46F964-2152-412A-B1A2-F0A8D830DAF4}">
      <dgm:prSet/>
      <dgm:spPr/>
      <dgm:t>
        <a:bodyPr/>
        <a:lstStyle/>
        <a:p>
          <a:endParaRPr lang="pt-BR"/>
        </a:p>
      </dgm:t>
    </dgm:pt>
    <dgm:pt modelId="{4FBE3E0D-9492-4D5E-9476-E97744C5B37C}">
      <dgm:prSet phldrT="[Texto]"/>
      <dgm:spPr/>
      <dgm:t>
        <a:bodyPr/>
        <a:lstStyle/>
        <a:p>
          <a:endParaRPr lang="pt-BR" dirty="0"/>
        </a:p>
      </dgm:t>
    </dgm:pt>
    <dgm:pt modelId="{D2A83ABF-591B-431A-9D46-47EE0E0E42E5}" type="parTrans" cxnId="{AE78E8A3-DEE6-4975-BE4D-964B62B4B38B}">
      <dgm:prSet/>
      <dgm:spPr/>
      <dgm:t>
        <a:bodyPr/>
        <a:lstStyle/>
        <a:p>
          <a:endParaRPr lang="pt-BR"/>
        </a:p>
      </dgm:t>
    </dgm:pt>
    <dgm:pt modelId="{0C3D3300-FFA7-4E48-B259-9A9EC51E42B1}" type="sibTrans" cxnId="{AE78E8A3-DEE6-4975-BE4D-964B62B4B38B}">
      <dgm:prSet/>
      <dgm:spPr/>
      <dgm:t>
        <a:bodyPr/>
        <a:lstStyle/>
        <a:p>
          <a:endParaRPr lang="pt-BR"/>
        </a:p>
      </dgm:t>
    </dgm:pt>
    <dgm:pt modelId="{868F25E2-841A-4B4C-A034-723458E4E108}">
      <dgm:prSet/>
      <dgm:spPr/>
      <dgm:t>
        <a:bodyPr/>
        <a:lstStyle/>
        <a:p>
          <a:endParaRPr lang="pt-BR" dirty="0"/>
        </a:p>
      </dgm:t>
    </dgm:pt>
    <dgm:pt modelId="{6A5F1F53-4C13-4293-B247-130EF179729D}" type="parTrans" cxnId="{FF835663-6545-4922-AE5E-061B35CAD17C}">
      <dgm:prSet/>
      <dgm:spPr/>
      <dgm:t>
        <a:bodyPr/>
        <a:lstStyle/>
        <a:p>
          <a:endParaRPr lang="pt-BR"/>
        </a:p>
      </dgm:t>
    </dgm:pt>
    <dgm:pt modelId="{4BF2BC42-DCE6-4918-888C-C17D50596D7B}" type="sibTrans" cxnId="{FF835663-6545-4922-AE5E-061B35CAD17C}">
      <dgm:prSet/>
      <dgm:spPr/>
      <dgm:t>
        <a:bodyPr/>
        <a:lstStyle/>
        <a:p>
          <a:endParaRPr lang="pt-BR"/>
        </a:p>
      </dgm:t>
    </dgm:pt>
    <dgm:pt modelId="{949204C3-9384-4786-A7DE-D17E91ABD335}">
      <dgm:prSet/>
      <dgm:spPr/>
      <dgm:t>
        <a:bodyPr/>
        <a:lstStyle/>
        <a:p>
          <a:endParaRPr lang="pt-BR" dirty="0"/>
        </a:p>
      </dgm:t>
    </dgm:pt>
    <dgm:pt modelId="{B615930D-C621-4DCF-BFAD-021BB4AA7355}" type="parTrans" cxnId="{9732FB5B-AEAE-4543-9874-A4356E5FAE80}">
      <dgm:prSet/>
      <dgm:spPr/>
      <dgm:t>
        <a:bodyPr/>
        <a:lstStyle/>
        <a:p>
          <a:endParaRPr lang="pt-BR"/>
        </a:p>
      </dgm:t>
    </dgm:pt>
    <dgm:pt modelId="{7172AA2E-77A9-46D2-8B9D-9FDDA1E6E550}" type="sibTrans" cxnId="{9732FB5B-AEAE-4543-9874-A4356E5FAE80}">
      <dgm:prSet/>
      <dgm:spPr/>
      <dgm:t>
        <a:bodyPr/>
        <a:lstStyle/>
        <a:p>
          <a:endParaRPr lang="pt-BR"/>
        </a:p>
      </dgm:t>
    </dgm:pt>
    <dgm:pt modelId="{78833F31-3C25-4069-A34B-0BAB7F9D031E}">
      <dgm:prSet/>
      <dgm:spPr/>
      <dgm:t>
        <a:bodyPr/>
        <a:lstStyle/>
        <a:p>
          <a:endParaRPr lang="pt-BR" dirty="0"/>
        </a:p>
      </dgm:t>
    </dgm:pt>
    <dgm:pt modelId="{381FA46F-57CD-4F22-B932-95E59EA55297}" type="parTrans" cxnId="{EB23AF26-22CB-4D68-8E05-8F3F1F0BBEDF}">
      <dgm:prSet/>
      <dgm:spPr/>
      <dgm:t>
        <a:bodyPr/>
        <a:lstStyle/>
        <a:p>
          <a:endParaRPr lang="pt-BR"/>
        </a:p>
      </dgm:t>
    </dgm:pt>
    <dgm:pt modelId="{32F2719B-0E8C-41ED-AC54-484ED9963CB8}" type="sibTrans" cxnId="{EB23AF26-22CB-4D68-8E05-8F3F1F0BBEDF}">
      <dgm:prSet/>
      <dgm:spPr/>
      <dgm:t>
        <a:bodyPr/>
        <a:lstStyle/>
        <a:p>
          <a:endParaRPr lang="pt-BR"/>
        </a:p>
      </dgm:t>
    </dgm:pt>
    <dgm:pt modelId="{440FED9A-0576-470B-AF14-D26A4EDBD378}">
      <dgm:prSet/>
      <dgm:spPr/>
      <dgm:t>
        <a:bodyPr/>
        <a:lstStyle/>
        <a:p>
          <a:endParaRPr lang="pt-BR" dirty="0"/>
        </a:p>
      </dgm:t>
    </dgm:pt>
    <dgm:pt modelId="{CCCD5138-07BB-4A40-A809-C07E5377B296}" type="parTrans" cxnId="{09E7D9C0-3CA7-4252-91EA-C1DB8F85A174}">
      <dgm:prSet/>
      <dgm:spPr/>
      <dgm:t>
        <a:bodyPr/>
        <a:lstStyle/>
        <a:p>
          <a:endParaRPr lang="pt-BR"/>
        </a:p>
      </dgm:t>
    </dgm:pt>
    <dgm:pt modelId="{A87E80DD-666B-450F-99FD-BED65411E1B7}" type="sibTrans" cxnId="{09E7D9C0-3CA7-4252-91EA-C1DB8F85A174}">
      <dgm:prSet/>
      <dgm:spPr/>
      <dgm:t>
        <a:bodyPr/>
        <a:lstStyle/>
        <a:p>
          <a:endParaRPr lang="pt-BR"/>
        </a:p>
      </dgm:t>
    </dgm:pt>
    <dgm:pt modelId="{EF79C7D5-9039-4EA4-9E48-A9EDC4454AAD}">
      <dgm:prSet/>
      <dgm:spPr/>
      <dgm:t>
        <a:bodyPr/>
        <a:lstStyle/>
        <a:p>
          <a:endParaRPr lang="pt-BR" dirty="0"/>
        </a:p>
      </dgm:t>
    </dgm:pt>
    <dgm:pt modelId="{419A8F3D-C3EC-4F6C-88E6-1A707343D53B}" type="parTrans" cxnId="{AC07D128-CB61-4818-8909-3464A4F20ED1}">
      <dgm:prSet/>
      <dgm:spPr/>
      <dgm:t>
        <a:bodyPr/>
        <a:lstStyle/>
        <a:p>
          <a:endParaRPr lang="pt-BR"/>
        </a:p>
      </dgm:t>
    </dgm:pt>
    <dgm:pt modelId="{D7FBE224-1D73-4499-A5D8-11DD8964EF6D}" type="sibTrans" cxnId="{AC07D128-CB61-4818-8909-3464A4F20ED1}">
      <dgm:prSet/>
      <dgm:spPr/>
      <dgm:t>
        <a:bodyPr/>
        <a:lstStyle/>
        <a:p>
          <a:endParaRPr lang="pt-BR"/>
        </a:p>
      </dgm:t>
    </dgm:pt>
    <dgm:pt modelId="{564A25F9-3F0E-40A1-AC4D-651CB475B8D5}">
      <dgm:prSet phldrT="[Texto]" custT="1"/>
      <dgm:spPr>
        <a:solidFill>
          <a:srgbClr val="99FF33"/>
        </a:solidFill>
      </dgm:spPr>
      <dgm:t>
        <a:bodyPr/>
        <a:lstStyle/>
        <a:p>
          <a:r>
            <a:rPr lang="pt-BR" sz="2300" b="1" dirty="0" err="1" smtClean="0">
              <a:solidFill>
                <a:schemeClr val="tx1"/>
              </a:solidFill>
            </a:rPr>
            <a:t>UBS’s</a:t>
          </a:r>
          <a:r>
            <a:rPr lang="pt-BR" sz="2300" b="1" dirty="0" smtClean="0">
              <a:solidFill>
                <a:schemeClr val="tx1"/>
              </a:solidFill>
            </a:rPr>
            <a:t> + ESF</a:t>
          </a:r>
        </a:p>
        <a:p>
          <a:r>
            <a:rPr lang="pt-BR" sz="6000" b="1" i="0" u="none" strike="noStrike" dirty="0" smtClean="0">
              <a:solidFill>
                <a:schemeClr val="tx1"/>
              </a:solidFill>
              <a:latin typeface="Calibri"/>
            </a:rPr>
            <a:t>490.409</a:t>
          </a:r>
          <a:r>
            <a:rPr lang="pt-BR" sz="5000" b="1" i="0" u="none" dirty="0" smtClean="0">
              <a:solidFill>
                <a:schemeClr val="tx1"/>
              </a:solidFill>
            </a:rPr>
            <a:t> </a:t>
          </a:r>
        </a:p>
        <a:p>
          <a:r>
            <a:rPr lang="pt-BR" sz="3000" b="1" i="0" u="none" dirty="0" smtClean="0">
              <a:solidFill>
                <a:schemeClr val="tx1"/>
              </a:solidFill>
            </a:rPr>
            <a:t>28,1 %</a:t>
          </a:r>
          <a:r>
            <a:rPr lang="pt-BR" sz="4000" b="1" i="0" u="none" dirty="0" smtClean="0">
              <a:solidFill>
                <a:schemeClr val="bg1"/>
              </a:solidFill>
            </a:rPr>
            <a:t> </a:t>
          </a:r>
          <a:r>
            <a:rPr lang="pt-BR" sz="2800" b="1" i="0" u="none" dirty="0" smtClean="0">
              <a:solidFill>
                <a:schemeClr val="bg1"/>
              </a:solidFill>
            </a:rPr>
            <a:t> </a:t>
          </a:r>
          <a:endParaRPr lang="pt-BR" sz="2800" b="1" dirty="0">
            <a:solidFill>
              <a:schemeClr val="bg1"/>
            </a:solidFill>
          </a:endParaRPr>
        </a:p>
      </dgm:t>
    </dgm:pt>
    <dgm:pt modelId="{4523637D-BEFB-4607-AF80-BDD2A67D7335}" type="sibTrans" cxnId="{F921FCCA-3623-4AE8-9742-47ED5F2AC1F8}">
      <dgm:prSet/>
      <dgm:spPr/>
      <dgm:t>
        <a:bodyPr/>
        <a:lstStyle/>
        <a:p>
          <a:endParaRPr lang="pt-BR"/>
        </a:p>
      </dgm:t>
    </dgm:pt>
    <dgm:pt modelId="{55FF8C59-02F7-4A1E-8BCC-B90DE2A6EAE5}" type="parTrans" cxnId="{F921FCCA-3623-4AE8-9742-47ED5F2AC1F8}">
      <dgm:prSet/>
      <dgm:spPr/>
      <dgm:t>
        <a:bodyPr/>
        <a:lstStyle/>
        <a:p>
          <a:endParaRPr lang="pt-BR"/>
        </a:p>
      </dgm:t>
    </dgm:pt>
    <dgm:pt modelId="{19DA03EF-6E02-4AD3-B771-F6B23D5009E7}" type="pres">
      <dgm:prSet presAssocID="{01BAF69B-A3B7-4277-AE70-2122288421B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9B75923-1F9B-4F47-8CAB-FBA3C47EA258}" type="pres">
      <dgm:prSet presAssocID="{AA626029-63ED-4B83-B601-BDD202FFD8F2}" presName="centerShape" presStyleLbl="node0" presStyleIdx="0" presStyleCnt="1" custScaleX="121267" custScaleY="84935" custLinFactNeighborX="-2981" custLinFactNeighborY="-19831"/>
      <dgm:spPr/>
      <dgm:t>
        <a:bodyPr/>
        <a:lstStyle/>
        <a:p>
          <a:endParaRPr lang="pt-BR"/>
        </a:p>
      </dgm:t>
    </dgm:pt>
    <dgm:pt modelId="{6A0487C3-0EB6-4079-94DC-D180EB7C2129}" type="pres">
      <dgm:prSet presAssocID="{55FF8C59-02F7-4A1E-8BCC-B90DE2A6EAE5}" presName="Name9" presStyleLbl="parChTrans1D2" presStyleIdx="0" presStyleCnt="1"/>
      <dgm:spPr/>
      <dgm:t>
        <a:bodyPr/>
        <a:lstStyle/>
        <a:p>
          <a:endParaRPr lang="pt-BR"/>
        </a:p>
      </dgm:t>
    </dgm:pt>
    <dgm:pt modelId="{16067732-63CC-499F-B49D-D326B4CE23B3}" type="pres">
      <dgm:prSet presAssocID="{55FF8C59-02F7-4A1E-8BCC-B90DE2A6EAE5}" presName="connTx" presStyleLbl="parChTrans1D2" presStyleIdx="0" presStyleCnt="1"/>
      <dgm:spPr/>
      <dgm:t>
        <a:bodyPr/>
        <a:lstStyle/>
        <a:p>
          <a:endParaRPr lang="pt-BR"/>
        </a:p>
      </dgm:t>
    </dgm:pt>
    <dgm:pt modelId="{CAC06665-349C-4A49-8EB2-9190CF4CD0DB}" type="pres">
      <dgm:prSet presAssocID="{564A25F9-3F0E-40A1-AC4D-651CB475B8D5}" presName="node" presStyleLbl="node1" presStyleIdx="0" presStyleCnt="1" custScaleX="119647" custScaleY="85550" custRadScaleRad="93611" custRadScaleInc="70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B23AF26-22CB-4D68-8E05-8F3F1F0BBEDF}" srcId="{01BAF69B-A3B7-4277-AE70-2122288421B1}" destId="{78833F31-3C25-4069-A34B-0BAB7F9D031E}" srcOrd="1" destOrd="0" parTransId="{381FA46F-57CD-4F22-B932-95E59EA55297}" sibTransId="{32F2719B-0E8C-41ED-AC54-484ED9963CB8}"/>
    <dgm:cxn modelId="{8F46F964-2152-412A-B1A2-F0A8D830DAF4}" srcId="{01BAF69B-A3B7-4277-AE70-2122288421B1}" destId="{AA626029-63ED-4B83-B601-BDD202FFD8F2}" srcOrd="0" destOrd="0" parTransId="{C3F05FEA-8B04-4510-9E92-C79E7BEA0EFF}" sibTransId="{2958EE22-FF10-482C-B0F1-9C9104B3995F}"/>
    <dgm:cxn modelId="{FF835663-6545-4922-AE5E-061B35CAD17C}" srcId="{01BAF69B-A3B7-4277-AE70-2122288421B1}" destId="{868F25E2-841A-4B4C-A034-723458E4E108}" srcOrd="5" destOrd="0" parTransId="{6A5F1F53-4C13-4293-B247-130EF179729D}" sibTransId="{4BF2BC42-DCE6-4918-888C-C17D50596D7B}"/>
    <dgm:cxn modelId="{27FC85C3-B17E-40CE-99A1-1795C3C0D382}" type="presOf" srcId="{AA626029-63ED-4B83-B601-BDD202FFD8F2}" destId="{B9B75923-1F9B-4F47-8CAB-FBA3C47EA258}" srcOrd="0" destOrd="0" presId="urn:microsoft.com/office/officeart/2005/8/layout/radial1"/>
    <dgm:cxn modelId="{9732FB5B-AEAE-4543-9874-A4356E5FAE80}" srcId="{01BAF69B-A3B7-4277-AE70-2122288421B1}" destId="{949204C3-9384-4786-A7DE-D17E91ABD335}" srcOrd="4" destOrd="0" parTransId="{B615930D-C621-4DCF-BFAD-021BB4AA7355}" sibTransId="{7172AA2E-77A9-46D2-8B9D-9FDDA1E6E550}"/>
    <dgm:cxn modelId="{AE78E8A3-DEE6-4975-BE4D-964B62B4B38B}" srcId="{01BAF69B-A3B7-4277-AE70-2122288421B1}" destId="{4FBE3E0D-9492-4D5E-9476-E97744C5B37C}" srcOrd="6" destOrd="0" parTransId="{D2A83ABF-591B-431A-9D46-47EE0E0E42E5}" sibTransId="{0C3D3300-FFA7-4E48-B259-9A9EC51E42B1}"/>
    <dgm:cxn modelId="{336F69AE-791D-4EF5-9D09-F97754A54AE8}" type="presOf" srcId="{55FF8C59-02F7-4A1E-8BCC-B90DE2A6EAE5}" destId="{16067732-63CC-499F-B49D-D326B4CE23B3}" srcOrd="1" destOrd="0" presId="urn:microsoft.com/office/officeart/2005/8/layout/radial1"/>
    <dgm:cxn modelId="{09E7D9C0-3CA7-4252-91EA-C1DB8F85A174}" srcId="{01BAF69B-A3B7-4277-AE70-2122288421B1}" destId="{440FED9A-0576-470B-AF14-D26A4EDBD378}" srcOrd="2" destOrd="0" parTransId="{CCCD5138-07BB-4A40-A809-C07E5377B296}" sibTransId="{A87E80DD-666B-450F-99FD-BED65411E1B7}"/>
    <dgm:cxn modelId="{AC07D128-CB61-4818-8909-3464A4F20ED1}" srcId="{01BAF69B-A3B7-4277-AE70-2122288421B1}" destId="{EF79C7D5-9039-4EA4-9E48-A9EDC4454AAD}" srcOrd="3" destOrd="0" parTransId="{419A8F3D-C3EC-4F6C-88E6-1A707343D53B}" sibTransId="{D7FBE224-1D73-4499-A5D8-11DD8964EF6D}"/>
    <dgm:cxn modelId="{1BCD718C-FF9E-4798-BD83-1B159043DA6F}" type="presOf" srcId="{55FF8C59-02F7-4A1E-8BCC-B90DE2A6EAE5}" destId="{6A0487C3-0EB6-4079-94DC-D180EB7C2129}" srcOrd="0" destOrd="0" presId="urn:microsoft.com/office/officeart/2005/8/layout/radial1"/>
    <dgm:cxn modelId="{D468F9CA-0ECD-46FF-8D35-4B20750BEF5C}" type="presOf" srcId="{01BAF69B-A3B7-4277-AE70-2122288421B1}" destId="{19DA03EF-6E02-4AD3-B771-F6B23D5009E7}" srcOrd="0" destOrd="0" presId="urn:microsoft.com/office/officeart/2005/8/layout/radial1"/>
    <dgm:cxn modelId="{F921FCCA-3623-4AE8-9742-47ED5F2AC1F8}" srcId="{AA626029-63ED-4B83-B601-BDD202FFD8F2}" destId="{564A25F9-3F0E-40A1-AC4D-651CB475B8D5}" srcOrd="0" destOrd="0" parTransId="{55FF8C59-02F7-4A1E-8BCC-B90DE2A6EAE5}" sibTransId="{4523637D-BEFB-4607-AF80-BDD2A67D7335}"/>
    <dgm:cxn modelId="{ABDFF362-6E57-481C-8F84-851AEDB21D21}" type="presOf" srcId="{564A25F9-3F0E-40A1-AC4D-651CB475B8D5}" destId="{CAC06665-349C-4A49-8EB2-9190CF4CD0DB}" srcOrd="0" destOrd="0" presId="urn:microsoft.com/office/officeart/2005/8/layout/radial1"/>
    <dgm:cxn modelId="{59BD0973-EDD1-4EBE-B491-4FF40567B412}" type="presParOf" srcId="{19DA03EF-6E02-4AD3-B771-F6B23D5009E7}" destId="{B9B75923-1F9B-4F47-8CAB-FBA3C47EA258}" srcOrd="0" destOrd="0" presId="urn:microsoft.com/office/officeart/2005/8/layout/radial1"/>
    <dgm:cxn modelId="{FA263F33-D747-4A5C-8BD5-6898529D3D34}" type="presParOf" srcId="{19DA03EF-6E02-4AD3-B771-F6B23D5009E7}" destId="{6A0487C3-0EB6-4079-94DC-D180EB7C2129}" srcOrd="1" destOrd="0" presId="urn:microsoft.com/office/officeart/2005/8/layout/radial1"/>
    <dgm:cxn modelId="{2B0BD382-026E-45C9-8332-2536F2637ECF}" type="presParOf" srcId="{6A0487C3-0EB6-4079-94DC-D180EB7C2129}" destId="{16067732-63CC-499F-B49D-D326B4CE23B3}" srcOrd="0" destOrd="0" presId="urn:microsoft.com/office/officeart/2005/8/layout/radial1"/>
    <dgm:cxn modelId="{FC0D49EC-133E-4806-B0F5-C85B423ADDA1}" type="presParOf" srcId="{19DA03EF-6E02-4AD3-B771-F6B23D5009E7}" destId="{CAC06665-349C-4A49-8EB2-9190CF4CD0DB}" srcOrd="2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BAF69B-A3B7-4277-AE70-2122288421B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A626029-63ED-4B83-B601-BDD202FFD8F2}">
      <dgm:prSet phldrT="[Texto]" custT="1"/>
      <dgm:spPr>
        <a:solidFill>
          <a:schemeClr val="tx1"/>
        </a:solidFill>
      </dgm:spPr>
      <dgm:t>
        <a:bodyPr/>
        <a:lstStyle/>
        <a:p>
          <a:r>
            <a:rPr lang="pt-BR" sz="2400" b="1" dirty="0" smtClean="0">
              <a:solidFill>
                <a:schemeClr val="bg1"/>
              </a:solidFill>
            </a:rPr>
            <a:t>3º Quadrimestre 2021</a:t>
          </a:r>
        </a:p>
        <a:p>
          <a:r>
            <a:rPr lang="pt-BR" sz="4500" b="1" i="0" u="none" dirty="0" smtClean="0"/>
            <a:t>1.745.639</a:t>
          </a:r>
        </a:p>
        <a:p>
          <a:r>
            <a:rPr lang="pt-BR" sz="2400" b="1" dirty="0" smtClean="0">
              <a:solidFill>
                <a:schemeClr val="bg1"/>
              </a:solidFill>
            </a:rPr>
            <a:t>100 % </a:t>
          </a:r>
          <a:endParaRPr lang="pt-BR" sz="2400" b="1" dirty="0">
            <a:solidFill>
              <a:schemeClr val="bg1"/>
            </a:solidFill>
          </a:endParaRPr>
        </a:p>
      </dgm:t>
    </dgm:pt>
    <dgm:pt modelId="{C3F05FEA-8B04-4510-9E92-C79E7BEA0EFF}" type="parTrans" cxnId="{8F46F964-2152-412A-B1A2-F0A8D830DAF4}">
      <dgm:prSet/>
      <dgm:spPr/>
      <dgm:t>
        <a:bodyPr/>
        <a:lstStyle/>
        <a:p>
          <a:endParaRPr lang="pt-BR"/>
        </a:p>
      </dgm:t>
    </dgm:pt>
    <dgm:pt modelId="{2958EE22-FF10-482C-B0F1-9C9104B3995F}" type="sibTrans" cxnId="{8F46F964-2152-412A-B1A2-F0A8D830DAF4}">
      <dgm:prSet/>
      <dgm:spPr/>
      <dgm:t>
        <a:bodyPr/>
        <a:lstStyle/>
        <a:p>
          <a:endParaRPr lang="pt-BR"/>
        </a:p>
      </dgm:t>
    </dgm:pt>
    <dgm:pt modelId="{4FBE3E0D-9492-4D5E-9476-E97744C5B37C}">
      <dgm:prSet phldrT="[Texto]"/>
      <dgm:spPr/>
      <dgm:t>
        <a:bodyPr/>
        <a:lstStyle/>
        <a:p>
          <a:endParaRPr lang="pt-BR" dirty="0"/>
        </a:p>
      </dgm:t>
    </dgm:pt>
    <dgm:pt modelId="{D2A83ABF-591B-431A-9D46-47EE0E0E42E5}" type="parTrans" cxnId="{AE78E8A3-DEE6-4975-BE4D-964B62B4B38B}">
      <dgm:prSet/>
      <dgm:spPr/>
      <dgm:t>
        <a:bodyPr/>
        <a:lstStyle/>
        <a:p>
          <a:endParaRPr lang="pt-BR"/>
        </a:p>
      </dgm:t>
    </dgm:pt>
    <dgm:pt modelId="{0C3D3300-FFA7-4E48-B259-9A9EC51E42B1}" type="sibTrans" cxnId="{AE78E8A3-DEE6-4975-BE4D-964B62B4B38B}">
      <dgm:prSet/>
      <dgm:spPr/>
      <dgm:t>
        <a:bodyPr/>
        <a:lstStyle/>
        <a:p>
          <a:endParaRPr lang="pt-BR"/>
        </a:p>
      </dgm:t>
    </dgm:pt>
    <dgm:pt modelId="{868F25E2-841A-4B4C-A034-723458E4E108}">
      <dgm:prSet/>
      <dgm:spPr/>
      <dgm:t>
        <a:bodyPr/>
        <a:lstStyle/>
        <a:p>
          <a:endParaRPr lang="pt-BR" dirty="0"/>
        </a:p>
      </dgm:t>
    </dgm:pt>
    <dgm:pt modelId="{6A5F1F53-4C13-4293-B247-130EF179729D}" type="parTrans" cxnId="{FF835663-6545-4922-AE5E-061B35CAD17C}">
      <dgm:prSet/>
      <dgm:spPr/>
      <dgm:t>
        <a:bodyPr/>
        <a:lstStyle/>
        <a:p>
          <a:endParaRPr lang="pt-BR"/>
        </a:p>
      </dgm:t>
    </dgm:pt>
    <dgm:pt modelId="{4BF2BC42-DCE6-4918-888C-C17D50596D7B}" type="sibTrans" cxnId="{FF835663-6545-4922-AE5E-061B35CAD17C}">
      <dgm:prSet/>
      <dgm:spPr/>
      <dgm:t>
        <a:bodyPr/>
        <a:lstStyle/>
        <a:p>
          <a:endParaRPr lang="pt-BR"/>
        </a:p>
      </dgm:t>
    </dgm:pt>
    <dgm:pt modelId="{949204C3-9384-4786-A7DE-D17E91ABD335}">
      <dgm:prSet/>
      <dgm:spPr/>
      <dgm:t>
        <a:bodyPr/>
        <a:lstStyle/>
        <a:p>
          <a:endParaRPr lang="pt-BR" dirty="0"/>
        </a:p>
      </dgm:t>
    </dgm:pt>
    <dgm:pt modelId="{B615930D-C621-4DCF-BFAD-021BB4AA7355}" type="parTrans" cxnId="{9732FB5B-AEAE-4543-9874-A4356E5FAE80}">
      <dgm:prSet/>
      <dgm:spPr/>
      <dgm:t>
        <a:bodyPr/>
        <a:lstStyle/>
        <a:p>
          <a:endParaRPr lang="pt-BR"/>
        </a:p>
      </dgm:t>
    </dgm:pt>
    <dgm:pt modelId="{7172AA2E-77A9-46D2-8B9D-9FDDA1E6E550}" type="sibTrans" cxnId="{9732FB5B-AEAE-4543-9874-A4356E5FAE80}">
      <dgm:prSet/>
      <dgm:spPr/>
      <dgm:t>
        <a:bodyPr/>
        <a:lstStyle/>
        <a:p>
          <a:endParaRPr lang="pt-BR"/>
        </a:p>
      </dgm:t>
    </dgm:pt>
    <dgm:pt modelId="{78833F31-3C25-4069-A34B-0BAB7F9D031E}">
      <dgm:prSet/>
      <dgm:spPr/>
      <dgm:t>
        <a:bodyPr/>
        <a:lstStyle/>
        <a:p>
          <a:endParaRPr lang="pt-BR" dirty="0"/>
        </a:p>
      </dgm:t>
    </dgm:pt>
    <dgm:pt modelId="{381FA46F-57CD-4F22-B932-95E59EA55297}" type="parTrans" cxnId="{EB23AF26-22CB-4D68-8E05-8F3F1F0BBEDF}">
      <dgm:prSet/>
      <dgm:spPr/>
      <dgm:t>
        <a:bodyPr/>
        <a:lstStyle/>
        <a:p>
          <a:endParaRPr lang="pt-BR"/>
        </a:p>
      </dgm:t>
    </dgm:pt>
    <dgm:pt modelId="{32F2719B-0E8C-41ED-AC54-484ED9963CB8}" type="sibTrans" cxnId="{EB23AF26-22CB-4D68-8E05-8F3F1F0BBEDF}">
      <dgm:prSet/>
      <dgm:spPr/>
      <dgm:t>
        <a:bodyPr/>
        <a:lstStyle/>
        <a:p>
          <a:endParaRPr lang="pt-BR"/>
        </a:p>
      </dgm:t>
    </dgm:pt>
    <dgm:pt modelId="{440FED9A-0576-470B-AF14-D26A4EDBD378}">
      <dgm:prSet/>
      <dgm:spPr/>
      <dgm:t>
        <a:bodyPr/>
        <a:lstStyle/>
        <a:p>
          <a:endParaRPr lang="pt-BR" dirty="0"/>
        </a:p>
      </dgm:t>
    </dgm:pt>
    <dgm:pt modelId="{CCCD5138-07BB-4A40-A809-C07E5377B296}" type="parTrans" cxnId="{09E7D9C0-3CA7-4252-91EA-C1DB8F85A174}">
      <dgm:prSet/>
      <dgm:spPr/>
      <dgm:t>
        <a:bodyPr/>
        <a:lstStyle/>
        <a:p>
          <a:endParaRPr lang="pt-BR"/>
        </a:p>
      </dgm:t>
    </dgm:pt>
    <dgm:pt modelId="{A87E80DD-666B-450F-99FD-BED65411E1B7}" type="sibTrans" cxnId="{09E7D9C0-3CA7-4252-91EA-C1DB8F85A174}">
      <dgm:prSet/>
      <dgm:spPr/>
      <dgm:t>
        <a:bodyPr/>
        <a:lstStyle/>
        <a:p>
          <a:endParaRPr lang="pt-BR"/>
        </a:p>
      </dgm:t>
    </dgm:pt>
    <dgm:pt modelId="{EF79C7D5-9039-4EA4-9E48-A9EDC4454AAD}">
      <dgm:prSet/>
      <dgm:spPr/>
      <dgm:t>
        <a:bodyPr/>
        <a:lstStyle/>
        <a:p>
          <a:endParaRPr lang="pt-BR" dirty="0"/>
        </a:p>
      </dgm:t>
    </dgm:pt>
    <dgm:pt modelId="{419A8F3D-C3EC-4F6C-88E6-1A707343D53B}" type="parTrans" cxnId="{AC07D128-CB61-4818-8909-3464A4F20ED1}">
      <dgm:prSet/>
      <dgm:spPr/>
      <dgm:t>
        <a:bodyPr/>
        <a:lstStyle/>
        <a:p>
          <a:endParaRPr lang="pt-BR"/>
        </a:p>
      </dgm:t>
    </dgm:pt>
    <dgm:pt modelId="{D7FBE224-1D73-4499-A5D8-11DD8964EF6D}" type="sibTrans" cxnId="{AC07D128-CB61-4818-8909-3464A4F20ED1}">
      <dgm:prSet/>
      <dgm:spPr/>
      <dgm:t>
        <a:bodyPr/>
        <a:lstStyle/>
        <a:p>
          <a:endParaRPr lang="pt-BR"/>
        </a:p>
      </dgm:t>
    </dgm:pt>
    <dgm:pt modelId="{564A25F9-3F0E-40A1-AC4D-651CB475B8D5}">
      <dgm:prSet phldrT="[Texto]" custT="1"/>
      <dgm:spPr>
        <a:solidFill>
          <a:srgbClr val="66CCFF"/>
        </a:solidFill>
      </dgm:spPr>
      <dgm:t>
        <a:bodyPr/>
        <a:lstStyle/>
        <a:p>
          <a:r>
            <a:rPr lang="pt-BR" sz="2500" b="1" dirty="0" smtClean="0">
              <a:solidFill>
                <a:schemeClr val="tx1"/>
              </a:solidFill>
            </a:rPr>
            <a:t>Especialidades </a:t>
          </a:r>
        </a:p>
        <a:p>
          <a:r>
            <a:rPr lang="pt-BR" sz="5000" b="1" i="0" u="none" strike="noStrike" dirty="0" smtClean="0">
              <a:solidFill>
                <a:schemeClr val="tx1"/>
              </a:solidFill>
              <a:latin typeface="Calibri"/>
            </a:rPr>
            <a:t>444.308</a:t>
          </a:r>
        </a:p>
        <a:p>
          <a:r>
            <a:rPr lang="pt-BR" sz="3000" b="1" i="0" u="none" dirty="0" smtClean="0">
              <a:solidFill>
                <a:schemeClr val="tx1"/>
              </a:solidFill>
            </a:rPr>
            <a:t>25,5 %</a:t>
          </a:r>
          <a:r>
            <a:rPr lang="pt-BR" sz="4000" b="1" i="0" u="none" dirty="0" smtClean="0">
              <a:solidFill>
                <a:schemeClr val="tx1"/>
              </a:solidFill>
            </a:rPr>
            <a:t> </a:t>
          </a:r>
          <a:r>
            <a:rPr lang="pt-BR" sz="2800" b="1" i="0" u="none" dirty="0" smtClean="0">
              <a:solidFill>
                <a:schemeClr val="tx1"/>
              </a:solidFill>
            </a:rPr>
            <a:t> </a:t>
          </a:r>
          <a:endParaRPr lang="pt-BR" sz="2800" b="1" dirty="0">
            <a:solidFill>
              <a:schemeClr val="tx1"/>
            </a:solidFill>
          </a:endParaRPr>
        </a:p>
      </dgm:t>
    </dgm:pt>
    <dgm:pt modelId="{4523637D-BEFB-4607-AF80-BDD2A67D7335}" type="sibTrans" cxnId="{F921FCCA-3623-4AE8-9742-47ED5F2AC1F8}">
      <dgm:prSet/>
      <dgm:spPr/>
      <dgm:t>
        <a:bodyPr/>
        <a:lstStyle/>
        <a:p>
          <a:endParaRPr lang="pt-BR"/>
        </a:p>
      </dgm:t>
    </dgm:pt>
    <dgm:pt modelId="{55FF8C59-02F7-4A1E-8BCC-B90DE2A6EAE5}" type="parTrans" cxnId="{F921FCCA-3623-4AE8-9742-47ED5F2AC1F8}">
      <dgm:prSet/>
      <dgm:spPr/>
      <dgm:t>
        <a:bodyPr/>
        <a:lstStyle/>
        <a:p>
          <a:endParaRPr lang="pt-BR"/>
        </a:p>
      </dgm:t>
    </dgm:pt>
    <dgm:pt modelId="{19DA03EF-6E02-4AD3-B771-F6B23D5009E7}" type="pres">
      <dgm:prSet presAssocID="{01BAF69B-A3B7-4277-AE70-2122288421B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9B75923-1F9B-4F47-8CAB-FBA3C47EA258}" type="pres">
      <dgm:prSet presAssocID="{AA626029-63ED-4B83-B601-BDD202FFD8F2}" presName="centerShape" presStyleLbl="node0" presStyleIdx="0" presStyleCnt="1" custScaleX="121267" custScaleY="84935" custLinFactNeighborX="-1528" custLinFactNeighborY="-6689"/>
      <dgm:spPr/>
      <dgm:t>
        <a:bodyPr/>
        <a:lstStyle/>
        <a:p>
          <a:endParaRPr lang="pt-BR"/>
        </a:p>
      </dgm:t>
    </dgm:pt>
    <dgm:pt modelId="{6A0487C3-0EB6-4079-94DC-D180EB7C2129}" type="pres">
      <dgm:prSet presAssocID="{55FF8C59-02F7-4A1E-8BCC-B90DE2A6EAE5}" presName="Name9" presStyleLbl="parChTrans1D2" presStyleIdx="0" presStyleCnt="1"/>
      <dgm:spPr/>
      <dgm:t>
        <a:bodyPr/>
        <a:lstStyle/>
        <a:p>
          <a:endParaRPr lang="pt-BR"/>
        </a:p>
      </dgm:t>
    </dgm:pt>
    <dgm:pt modelId="{16067732-63CC-499F-B49D-D326B4CE23B3}" type="pres">
      <dgm:prSet presAssocID="{55FF8C59-02F7-4A1E-8BCC-B90DE2A6EAE5}" presName="connTx" presStyleLbl="parChTrans1D2" presStyleIdx="0" presStyleCnt="1"/>
      <dgm:spPr/>
      <dgm:t>
        <a:bodyPr/>
        <a:lstStyle/>
        <a:p>
          <a:endParaRPr lang="pt-BR"/>
        </a:p>
      </dgm:t>
    </dgm:pt>
    <dgm:pt modelId="{CAC06665-349C-4A49-8EB2-9190CF4CD0DB}" type="pres">
      <dgm:prSet presAssocID="{564A25F9-3F0E-40A1-AC4D-651CB475B8D5}" presName="node" presStyleLbl="node1" presStyleIdx="0" presStyleCnt="1" custScaleX="104672" custScaleY="84476" custRadScaleRad="96648" custRadScaleInc="44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FF4E10F-69C1-42D6-A3DE-45FFBF10EA7F}" type="presOf" srcId="{01BAF69B-A3B7-4277-AE70-2122288421B1}" destId="{19DA03EF-6E02-4AD3-B771-F6B23D5009E7}" srcOrd="0" destOrd="0" presId="urn:microsoft.com/office/officeart/2005/8/layout/radial1"/>
    <dgm:cxn modelId="{EB23AF26-22CB-4D68-8E05-8F3F1F0BBEDF}" srcId="{01BAF69B-A3B7-4277-AE70-2122288421B1}" destId="{78833F31-3C25-4069-A34B-0BAB7F9D031E}" srcOrd="1" destOrd="0" parTransId="{381FA46F-57CD-4F22-B932-95E59EA55297}" sibTransId="{32F2719B-0E8C-41ED-AC54-484ED9963CB8}"/>
    <dgm:cxn modelId="{8F46F964-2152-412A-B1A2-F0A8D830DAF4}" srcId="{01BAF69B-A3B7-4277-AE70-2122288421B1}" destId="{AA626029-63ED-4B83-B601-BDD202FFD8F2}" srcOrd="0" destOrd="0" parTransId="{C3F05FEA-8B04-4510-9E92-C79E7BEA0EFF}" sibTransId="{2958EE22-FF10-482C-B0F1-9C9104B3995F}"/>
    <dgm:cxn modelId="{FF835663-6545-4922-AE5E-061B35CAD17C}" srcId="{01BAF69B-A3B7-4277-AE70-2122288421B1}" destId="{868F25E2-841A-4B4C-A034-723458E4E108}" srcOrd="5" destOrd="0" parTransId="{6A5F1F53-4C13-4293-B247-130EF179729D}" sibTransId="{4BF2BC42-DCE6-4918-888C-C17D50596D7B}"/>
    <dgm:cxn modelId="{97792414-57F3-415C-8E48-ED576FB5C856}" type="presOf" srcId="{564A25F9-3F0E-40A1-AC4D-651CB475B8D5}" destId="{CAC06665-349C-4A49-8EB2-9190CF4CD0DB}" srcOrd="0" destOrd="0" presId="urn:microsoft.com/office/officeart/2005/8/layout/radial1"/>
    <dgm:cxn modelId="{BF093A04-3F94-4DD7-A9B2-383C58F94984}" type="presOf" srcId="{55FF8C59-02F7-4A1E-8BCC-B90DE2A6EAE5}" destId="{6A0487C3-0EB6-4079-94DC-D180EB7C2129}" srcOrd="0" destOrd="0" presId="urn:microsoft.com/office/officeart/2005/8/layout/radial1"/>
    <dgm:cxn modelId="{3FE5A257-F7FA-4173-B8CF-7DE2F4170564}" type="presOf" srcId="{55FF8C59-02F7-4A1E-8BCC-B90DE2A6EAE5}" destId="{16067732-63CC-499F-B49D-D326B4CE23B3}" srcOrd="1" destOrd="0" presId="urn:microsoft.com/office/officeart/2005/8/layout/radial1"/>
    <dgm:cxn modelId="{9732FB5B-AEAE-4543-9874-A4356E5FAE80}" srcId="{01BAF69B-A3B7-4277-AE70-2122288421B1}" destId="{949204C3-9384-4786-A7DE-D17E91ABD335}" srcOrd="4" destOrd="0" parTransId="{B615930D-C621-4DCF-BFAD-021BB4AA7355}" sibTransId="{7172AA2E-77A9-46D2-8B9D-9FDDA1E6E550}"/>
    <dgm:cxn modelId="{AE78E8A3-DEE6-4975-BE4D-964B62B4B38B}" srcId="{01BAF69B-A3B7-4277-AE70-2122288421B1}" destId="{4FBE3E0D-9492-4D5E-9476-E97744C5B37C}" srcOrd="6" destOrd="0" parTransId="{D2A83ABF-591B-431A-9D46-47EE0E0E42E5}" sibTransId="{0C3D3300-FFA7-4E48-B259-9A9EC51E42B1}"/>
    <dgm:cxn modelId="{09E7D9C0-3CA7-4252-91EA-C1DB8F85A174}" srcId="{01BAF69B-A3B7-4277-AE70-2122288421B1}" destId="{440FED9A-0576-470B-AF14-D26A4EDBD378}" srcOrd="2" destOrd="0" parTransId="{CCCD5138-07BB-4A40-A809-C07E5377B296}" sibTransId="{A87E80DD-666B-450F-99FD-BED65411E1B7}"/>
    <dgm:cxn modelId="{AC07D128-CB61-4818-8909-3464A4F20ED1}" srcId="{01BAF69B-A3B7-4277-AE70-2122288421B1}" destId="{EF79C7D5-9039-4EA4-9E48-A9EDC4454AAD}" srcOrd="3" destOrd="0" parTransId="{419A8F3D-C3EC-4F6C-88E6-1A707343D53B}" sibTransId="{D7FBE224-1D73-4499-A5D8-11DD8964EF6D}"/>
    <dgm:cxn modelId="{F921FCCA-3623-4AE8-9742-47ED5F2AC1F8}" srcId="{AA626029-63ED-4B83-B601-BDD202FFD8F2}" destId="{564A25F9-3F0E-40A1-AC4D-651CB475B8D5}" srcOrd="0" destOrd="0" parTransId="{55FF8C59-02F7-4A1E-8BCC-B90DE2A6EAE5}" sibTransId="{4523637D-BEFB-4607-AF80-BDD2A67D7335}"/>
    <dgm:cxn modelId="{3473500A-C3CA-422A-ABEA-EA12C44B496C}" type="presOf" srcId="{AA626029-63ED-4B83-B601-BDD202FFD8F2}" destId="{B9B75923-1F9B-4F47-8CAB-FBA3C47EA258}" srcOrd="0" destOrd="0" presId="urn:microsoft.com/office/officeart/2005/8/layout/radial1"/>
    <dgm:cxn modelId="{A7E76F58-AC38-4851-B685-224A4A2AD9EF}" type="presParOf" srcId="{19DA03EF-6E02-4AD3-B771-F6B23D5009E7}" destId="{B9B75923-1F9B-4F47-8CAB-FBA3C47EA258}" srcOrd="0" destOrd="0" presId="urn:microsoft.com/office/officeart/2005/8/layout/radial1"/>
    <dgm:cxn modelId="{022AAEAE-B345-4013-93D4-7B60B984D3B3}" type="presParOf" srcId="{19DA03EF-6E02-4AD3-B771-F6B23D5009E7}" destId="{6A0487C3-0EB6-4079-94DC-D180EB7C2129}" srcOrd="1" destOrd="0" presId="urn:microsoft.com/office/officeart/2005/8/layout/radial1"/>
    <dgm:cxn modelId="{67B5C9E8-1992-4408-BCEF-48988E6C2576}" type="presParOf" srcId="{6A0487C3-0EB6-4079-94DC-D180EB7C2129}" destId="{16067732-63CC-499F-B49D-D326B4CE23B3}" srcOrd="0" destOrd="0" presId="urn:microsoft.com/office/officeart/2005/8/layout/radial1"/>
    <dgm:cxn modelId="{708F3AA2-7916-45F1-86A8-7FB879D4500B}" type="presParOf" srcId="{19DA03EF-6E02-4AD3-B771-F6B23D5009E7}" destId="{CAC06665-349C-4A49-8EB2-9190CF4CD0DB}" srcOrd="2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BAF69B-A3B7-4277-AE70-2122288421B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A626029-63ED-4B83-B601-BDD202FFD8F2}">
      <dgm:prSet phldrT="[Texto]" custT="1"/>
      <dgm:spPr>
        <a:solidFill>
          <a:schemeClr val="tx1"/>
        </a:solidFill>
      </dgm:spPr>
      <dgm:t>
        <a:bodyPr/>
        <a:lstStyle/>
        <a:p>
          <a:r>
            <a:rPr lang="pt-BR" sz="2400" b="1" dirty="0" smtClean="0">
              <a:solidFill>
                <a:schemeClr val="bg1"/>
              </a:solidFill>
            </a:rPr>
            <a:t>3º Quadrimestre 2021</a:t>
          </a:r>
        </a:p>
        <a:p>
          <a:r>
            <a:rPr lang="pt-BR" sz="4500" b="1" i="0" u="none" dirty="0" smtClean="0"/>
            <a:t>1.745.639</a:t>
          </a:r>
        </a:p>
        <a:p>
          <a:r>
            <a:rPr lang="pt-BR" sz="2400" b="1" dirty="0" smtClean="0">
              <a:solidFill>
                <a:schemeClr val="bg1"/>
              </a:solidFill>
            </a:rPr>
            <a:t>100 %</a:t>
          </a:r>
          <a:endParaRPr lang="pt-BR" sz="2400" b="1" dirty="0">
            <a:solidFill>
              <a:schemeClr val="bg1"/>
            </a:solidFill>
          </a:endParaRPr>
        </a:p>
      </dgm:t>
    </dgm:pt>
    <dgm:pt modelId="{C3F05FEA-8B04-4510-9E92-C79E7BEA0EFF}" type="parTrans" cxnId="{8F46F964-2152-412A-B1A2-F0A8D830DAF4}">
      <dgm:prSet/>
      <dgm:spPr/>
      <dgm:t>
        <a:bodyPr/>
        <a:lstStyle/>
        <a:p>
          <a:endParaRPr lang="pt-BR"/>
        </a:p>
      </dgm:t>
    </dgm:pt>
    <dgm:pt modelId="{2958EE22-FF10-482C-B0F1-9C9104B3995F}" type="sibTrans" cxnId="{8F46F964-2152-412A-B1A2-F0A8D830DAF4}">
      <dgm:prSet/>
      <dgm:spPr/>
      <dgm:t>
        <a:bodyPr/>
        <a:lstStyle/>
        <a:p>
          <a:endParaRPr lang="pt-BR"/>
        </a:p>
      </dgm:t>
    </dgm:pt>
    <dgm:pt modelId="{4FBE3E0D-9492-4D5E-9476-E97744C5B37C}">
      <dgm:prSet phldrT="[Texto]"/>
      <dgm:spPr/>
      <dgm:t>
        <a:bodyPr/>
        <a:lstStyle/>
        <a:p>
          <a:endParaRPr lang="pt-BR" dirty="0"/>
        </a:p>
      </dgm:t>
    </dgm:pt>
    <dgm:pt modelId="{D2A83ABF-591B-431A-9D46-47EE0E0E42E5}" type="parTrans" cxnId="{AE78E8A3-DEE6-4975-BE4D-964B62B4B38B}">
      <dgm:prSet/>
      <dgm:spPr/>
      <dgm:t>
        <a:bodyPr/>
        <a:lstStyle/>
        <a:p>
          <a:endParaRPr lang="pt-BR"/>
        </a:p>
      </dgm:t>
    </dgm:pt>
    <dgm:pt modelId="{0C3D3300-FFA7-4E48-B259-9A9EC51E42B1}" type="sibTrans" cxnId="{AE78E8A3-DEE6-4975-BE4D-964B62B4B38B}">
      <dgm:prSet/>
      <dgm:spPr/>
      <dgm:t>
        <a:bodyPr/>
        <a:lstStyle/>
        <a:p>
          <a:endParaRPr lang="pt-BR"/>
        </a:p>
      </dgm:t>
    </dgm:pt>
    <dgm:pt modelId="{868F25E2-841A-4B4C-A034-723458E4E108}">
      <dgm:prSet/>
      <dgm:spPr/>
      <dgm:t>
        <a:bodyPr/>
        <a:lstStyle/>
        <a:p>
          <a:endParaRPr lang="pt-BR" dirty="0"/>
        </a:p>
      </dgm:t>
    </dgm:pt>
    <dgm:pt modelId="{6A5F1F53-4C13-4293-B247-130EF179729D}" type="parTrans" cxnId="{FF835663-6545-4922-AE5E-061B35CAD17C}">
      <dgm:prSet/>
      <dgm:spPr/>
      <dgm:t>
        <a:bodyPr/>
        <a:lstStyle/>
        <a:p>
          <a:endParaRPr lang="pt-BR"/>
        </a:p>
      </dgm:t>
    </dgm:pt>
    <dgm:pt modelId="{4BF2BC42-DCE6-4918-888C-C17D50596D7B}" type="sibTrans" cxnId="{FF835663-6545-4922-AE5E-061B35CAD17C}">
      <dgm:prSet/>
      <dgm:spPr/>
      <dgm:t>
        <a:bodyPr/>
        <a:lstStyle/>
        <a:p>
          <a:endParaRPr lang="pt-BR"/>
        </a:p>
      </dgm:t>
    </dgm:pt>
    <dgm:pt modelId="{949204C3-9384-4786-A7DE-D17E91ABD335}">
      <dgm:prSet/>
      <dgm:spPr/>
      <dgm:t>
        <a:bodyPr/>
        <a:lstStyle/>
        <a:p>
          <a:endParaRPr lang="pt-BR" dirty="0"/>
        </a:p>
      </dgm:t>
    </dgm:pt>
    <dgm:pt modelId="{B615930D-C621-4DCF-BFAD-021BB4AA7355}" type="parTrans" cxnId="{9732FB5B-AEAE-4543-9874-A4356E5FAE80}">
      <dgm:prSet/>
      <dgm:spPr/>
      <dgm:t>
        <a:bodyPr/>
        <a:lstStyle/>
        <a:p>
          <a:endParaRPr lang="pt-BR"/>
        </a:p>
      </dgm:t>
    </dgm:pt>
    <dgm:pt modelId="{7172AA2E-77A9-46D2-8B9D-9FDDA1E6E550}" type="sibTrans" cxnId="{9732FB5B-AEAE-4543-9874-A4356E5FAE80}">
      <dgm:prSet/>
      <dgm:spPr/>
      <dgm:t>
        <a:bodyPr/>
        <a:lstStyle/>
        <a:p>
          <a:endParaRPr lang="pt-BR"/>
        </a:p>
      </dgm:t>
    </dgm:pt>
    <dgm:pt modelId="{78833F31-3C25-4069-A34B-0BAB7F9D031E}">
      <dgm:prSet/>
      <dgm:spPr/>
      <dgm:t>
        <a:bodyPr/>
        <a:lstStyle/>
        <a:p>
          <a:endParaRPr lang="pt-BR" dirty="0"/>
        </a:p>
      </dgm:t>
    </dgm:pt>
    <dgm:pt modelId="{381FA46F-57CD-4F22-B932-95E59EA55297}" type="parTrans" cxnId="{EB23AF26-22CB-4D68-8E05-8F3F1F0BBEDF}">
      <dgm:prSet/>
      <dgm:spPr/>
      <dgm:t>
        <a:bodyPr/>
        <a:lstStyle/>
        <a:p>
          <a:endParaRPr lang="pt-BR"/>
        </a:p>
      </dgm:t>
    </dgm:pt>
    <dgm:pt modelId="{32F2719B-0E8C-41ED-AC54-484ED9963CB8}" type="sibTrans" cxnId="{EB23AF26-22CB-4D68-8E05-8F3F1F0BBEDF}">
      <dgm:prSet/>
      <dgm:spPr/>
      <dgm:t>
        <a:bodyPr/>
        <a:lstStyle/>
        <a:p>
          <a:endParaRPr lang="pt-BR"/>
        </a:p>
      </dgm:t>
    </dgm:pt>
    <dgm:pt modelId="{440FED9A-0576-470B-AF14-D26A4EDBD378}">
      <dgm:prSet/>
      <dgm:spPr/>
      <dgm:t>
        <a:bodyPr/>
        <a:lstStyle/>
        <a:p>
          <a:endParaRPr lang="pt-BR" dirty="0"/>
        </a:p>
      </dgm:t>
    </dgm:pt>
    <dgm:pt modelId="{CCCD5138-07BB-4A40-A809-C07E5377B296}" type="parTrans" cxnId="{09E7D9C0-3CA7-4252-91EA-C1DB8F85A174}">
      <dgm:prSet/>
      <dgm:spPr/>
      <dgm:t>
        <a:bodyPr/>
        <a:lstStyle/>
        <a:p>
          <a:endParaRPr lang="pt-BR"/>
        </a:p>
      </dgm:t>
    </dgm:pt>
    <dgm:pt modelId="{A87E80DD-666B-450F-99FD-BED65411E1B7}" type="sibTrans" cxnId="{09E7D9C0-3CA7-4252-91EA-C1DB8F85A174}">
      <dgm:prSet/>
      <dgm:spPr/>
      <dgm:t>
        <a:bodyPr/>
        <a:lstStyle/>
        <a:p>
          <a:endParaRPr lang="pt-BR"/>
        </a:p>
      </dgm:t>
    </dgm:pt>
    <dgm:pt modelId="{EF79C7D5-9039-4EA4-9E48-A9EDC4454AAD}">
      <dgm:prSet/>
      <dgm:spPr/>
      <dgm:t>
        <a:bodyPr/>
        <a:lstStyle/>
        <a:p>
          <a:endParaRPr lang="pt-BR" dirty="0"/>
        </a:p>
      </dgm:t>
    </dgm:pt>
    <dgm:pt modelId="{419A8F3D-C3EC-4F6C-88E6-1A707343D53B}" type="parTrans" cxnId="{AC07D128-CB61-4818-8909-3464A4F20ED1}">
      <dgm:prSet/>
      <dgm:spPr/>
      <dgm:t>
        <a:bodyPr/>
        <a:lstStyle/>
        <a:p>
          <a:endParaRPr lang="pt-BR"/>
        </a:p>
      </dgm:t>
    </dgm:pt>
    <dgm:pt modelId="{D7FBE224-1D73-4499-A5D8-11DD8964EF6D}" type="sibTrans" cxnId="{AC07D128-CB61-4818-8909-3464A4F20ED1}">
      <dgm:prSet/>
      <dgm:spPr/>
      <dgm:t>
        <a:bodyPr/>
        <a:lstStyle/>
        <a:p>
          <a:endParaRPr lang="pt-BR"/>
        </a:p>
      </dgm:t>
    </dgm:pt>
    <dgm:pt modelId="{564A25F9-3F0E-40A1-AC4D-651CB475B8D5}">
      <dgm:prSet phldrT="[Texto]" custT="1"/>
      <dgm:spPr>
        <a:solidFill>
          <a:srgbClr val="FFFF00"/>
        </a:solidFill>
      </dgm:spPr>
      <dgm:t>
        <a:bodyPr/>
        <a:lstStyle/>
        <a:p>
          <a:pPr algn="ctr"/>
          <a:r>
            <a:rPr lang="pt-BR" sz="2400" b="1" dirty="0" smtClean="0">
              <a:solidFill>
                <a:schemeClr val="tx1"/>
              </a:solidFill>
            </a:rPr>
            <a:t>Urgência Emergência e Hospitalar</a:t>
          </a:r>
        </a:p>
        <a:p>
          <a:pPr algn="ctr"/>
          <a:r>
            <a:rPr lang="pt-BR" sz="5000" b="1" i="0" u="none" strike="noStrike" dirty="0" smtClean="0">
              <a:solidFill>
                <a:schemeClr val="tx1"/>
              </a:solidFill>
              <a:latin typeface="Calibri"/>
            </a:rPr>
            <a:t>810.922</a:t>
          </a:r>
          <a:endParaRPr lang="pt-BR" sz="5000" b="1" i="0" u="none" dirty="0" smtClean="0">
            <a:solidFill>
              <a:schemeClr val="tx1"/>
            </a:solidFill>
          </a:endParaRPr>
        </a:p>
        <a:p>
          <a:pPr algn="ctr"/>
          <a:r>
            <a:rPr lang="pt-BR" sz="3000" b="1" i="0" u="none" dirty="0" smtClean="0">
              <a:solidFill>
                <a:schemeClr val="tx1"/>
              </a:solidFill>
            </a:rPr>
            <a:t>46,4 %</a:t>
          </a:r>
          <a:r>
            <a:rPr lang="pt-BR" sz="4000" b="1" i="0" u="none" dirty="0" smtClean="0">
              <a:solidFill>
                <a:schemeClr val="tx1"/>
              </a:solidFill>
            </a:rPr>
            <a:t> </a:t>
          </a:r>
          <a:r>
            <a:rPr lang="pt-BR" sz="2800" b="1" i="0" u="none" dirty="0" smtClean="0">
              <a:solidFill>
                <a:schemeClr val="tx1"/>
              </a:solidFill>
            </a:rPr>
            <a:t> </a:t>
          </a:r>
          <a:endParaRPr lang="pt-BR" sz="2800" b="1" dirty="0">
            <a:solidFill>
              <a:schemeClr val="tx1"/>
            </a:solidFill>
          </a:endParaRPr>
        </a:p>
      </dgm:t>
    </dgm:pt>
    <dgm:pt modelId="{4523637D-BEFB-4607-AF80-BDD2A67D7335}" type="sibTrans" cxnId="{F921FCCA-3623-4AE8-9742-47ED5F2AC1F8}">
      <dgm:prSet/>
      <dgm:spPr/>
      <dgm:t>
        <a:bodyPr/>
        <a:lstStyle/>
        <a:p>
          <a:endParaRPr lang="pt-BR"/>
        </a:p>
      </dgm:t>
    </dgm:pt>
    <dgm:pt modelId="{55FF8C59-02F7-4A1E-8BCC-B90DE2A6EAE5}" type="parTrans" cxnId="{F921FCCA-3623-4AE8-9742-47ED5F2AC1F8}">
      <dgm:prSet/>
      <dgm:spPr/>
      <dgm:t>
        <a:bodyPr/>
        <a:lstStyle/>
        <a:p>
          <a:endParaRPr lang="pt-BR"/>
        </a:p>
      </dgm:t>
    </dgm:pt>
    <dgm:pt modelId="{19DA03EF-6E02-4AD3-B771-F6B23D5009E7}" type="pres">
      <dgm:prSet presAssocID="{01BAF69B-A3B7-4277-AE70-2122288421B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9B75923-1F9B-4F47-8CAB-FBA3C47EA258}" type="pres">
      <dgm:prSet presAssocID="{AA626029-63ED-4B83-B601-BDD202FFD8F2}" presName="centerShape" presStyleLbl="node0" presStyleIdx="0" presStyleCnt="1" custScaleX="121267" custScaleY="84935" custLinFactNeighborX="-1528" custLinFactNeighborY="-6689"/>
      <dgm:spPr/>
      <dgm:t>
        <a:bodyPr/>
        <a:lstStyle/>
        <a:p>
          <a:endParaRPr lang="pt-BR"/>
        </a:p>
      </dgm:t>
    </dgm:pt>
    <dgm:pt modelId="{6A0487C3-0EB6-4079-94DC-D180EB7C2129}" type="pres">
      <dgm:prSet presAssocID="{55FF8C59-02F7-4A1E-8BCC-B90DE2A6EAE5}" presName="Name9" presStyleLbl="parChTrans1D2" presStyleIdx="0" presStyleCnt="1"/>
      <dgm:spPr/>
      <dgm:t>
        <a:bodyPr/>
        <a:lstStyle/>
        <a:p>
          <a:endParaRPr lang="pt-BR"/>
        </a:p>
      </dgm:t>
    </dgm:pt>
    <dgm:pt modelId="{16067732-63CC-499F-B49D-D326B4CE23B3}" type="pres">
      <dgm:prSet presAssocID="{55FF8C59-02F7-4A1E-8BCC-B90DE2A6EAE5}" presName="connTx" presStyleLbl="parChTrans1D2" presStyleIdx="0" presStyleCnt="1"/>
      <dgm:spPr/>
      <dgm:t>
        <a:bodyPr/>
        <a:lstStyle/>
        <a:p>
          <a:endParaRPr lang="pt-BR"/>
        </a:p>
      </dgm:t>
    </dgm:pt>
    <dgm:pt modelId="{CAC06665-349C-4A49-8EB2-9190CF4CD0DB}" type="pres">
      <dgm:prSet presAssocID="{564A25F9-3F0E-40A1-AC4D-651CB475B8D5}" presName="node" presStyleLbl="node1" presStyleIdx="0" presStyleCnt="1" custScaleX="118014" custScaleY="112304" custRadScaleRad="92791" custRadScaleInc="81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B23AF26-22CB-4D68-8E05-8F3F1F0BBEDF}" srcId="{01BAF69B-A3B7-4277-AE70-2122288421B1}" destId="{78833F31-3C25-4069-A34B-0BAB7F9D031E}" srcOrd="1" destOrd="0" parTransId="{381FA46F-57CD-4F22-B932-95E59EA55297}" sibTransId="{32F2719B-0E8C-41ED-AC54-484ED9963CB8}"/>
    <dgm:cxn modelId="{8F46F964-2152-412A-B1A2-F0A8D830DAF4}" srcId="{01BAF69B-A3B7-4277-AE70-2122288421B1}" destId="{AA626029-63ED-4B83-B601-BDD202FFD8F2}" srcOrd="0" destOrd="0" parTransId="{C3F05FEA-8B04-4510-9E92-C79E7BEA0EFF}" sibTransId="{2958EE22-FF10-482C-B0F1-9C9104B3995F}"/>
    <dgm:cxn modelId="{FF835663-6545-4922-AE5E-061B35CAD17C}" srcId="{01BAF69B-A3B7-4277-AE70-2122288421B1}" destId="{868F25E2-841A-4B4C-A034-723458E4E108}" srcOrd="5" destOrd="0" parTransId="{6A5F1F53-4C13-4293-B247-130EF179729D}" sibTransId="{4BF2BC42-DCE6-4918-888C-C17D50596D7B}"/>
    <dgm:cxn modelId="{BF511D95-72B8-4F30-B163-B53C3A80A112}" type="presOf" srcId="{55FF8C59-02F7-4A1E-8BCC-B90DE2A6EAE5}" destId="{6A0487C3-0EB6-4079-94DC-D180EB7C2129}" srcOrd="0" destOrd="0" presId="urn:microsoft.com/office/officeart/2005/8/layout/radial1"/>
    <dgm:cxn modelId="{3E58A5AD-6472-4E0E-A011-37EB82226792}" type="presOf" srcId="{01BAF69B-A3B7-4277-AE70-2122288421B1}" destId="{19DA03EF-6E02-4AD3-B771-F6B23D5009E7}" srcOrd="0" destOrd="0" presId="urn:microsoft.com/office/officeart/2005/8/layout/radial1"/>
    <dgm:cxn modelId="{2019B7A5-C5CD-4D27-85CC-C127D356E020}" type="presOf" srcId="{AA626029-63ED-4B83-B601-BDD202FFD8F2}" destId="{B9B75923-1F9B-4F47-8CAB-FBA3C47EA258}" srcOrd="0" destOrd="0" presId="urn:microsoft.com/office/officeart/2005/8/layout/radial1"/>
    <dgm:cxn modelId="{9732FB5B-AEAE-4543-9874-A4356E5FAE80}" srcId="{01BAF69B-A3B7-4277-AE70-2122288421B1}" destId="{949204C3-9384-4786-A7DE-D17E91ABD335}" srcOrd="4" destOrd="0" parTransId="{B615930D-C621-4DCF-BFAD-021BB4AA7355}" sibTransId="{7172AA2E-77A9-46D2-8B9D-9FDDA1E6E550}"/>
    <dgm:cxn modelId="{AE78E8A3-DEE6-4975-BE4D-964B62B4B38B}" srcId="{01BAF69B-A3B7-4277-AE70-2122288421B1}" destId="{4FBE3E0D-9492-4D5E-9476-E97744C5B37C}" srcOrd="6" destOrd="0" parTransId="{D2A83ABF-591B-431A-9D46-47EE0E0E42E5}" sibTransId="{0C3D3300-FFA7-4E48-B259-9A9EC51E42B1}"/>
    <dgm:cxn modelId="{09E7D9C0-3CA7-4252-91EA-C1DB8F85A174}" srcId="{01BAF69B-A3B7-4277-AE70-2122288421B1}" destId="{440FED9A-0576-470B-AF14-D26A4EDBD378}" srcOrd="2" destOrd="0" parTransId="{CCCD5138-07BB-4A40-A809-C07E5377B296}" sibTransId="{A87E80DD-666B-450F-99FD-BED65411E1B7}"/>
    <dgm:cxn modelId="{AC07D128-CB61-4818-8909-3464A4F20ED1}" srcId="{01BAF69B-A3B7-4277-AE70-2122288421B1}" destId="{EF79C7D5-9039-4EA4-9E48-A9EDC4454AAD}" srcOrd="3" destOrd="0" parTransId="{419A8F3D-C3EC-4F6C-88E6-1A707343D53B}" sibTransId="{D7FBE224-1D73-4499-A5D8-11DD8964EF6D}"/>
    <dgm:cxn modelId="{4956724F-68B0-4B91-B605-6B0FB566C51A}" type="presOf" srcId="{55FF8C59-02F7-4A1E-8BCC-B90DE2A6EAE5}" destId="{16067732-63CC-499F-B49D-D326B4CE23B3}" srcOrd="1" destOrd="0" presId="urn:microsoft.com/office/officeart/2005/8/layout/radial1"/>
    <dgm:cxn modelId="{F921FCCA-3623-4AE8-9742-47ED5F2AC1F8}" srcId="{AA626029-63ED-4B83-B601-BDD202FFD8F2}" destId="{564A25F9-3F0E-40A1-AC4D-651CB475B8D5}" srcOrd="0" destOrd="0" parTransId="{55FF8C59-02F7-4A1E-8BCC-B90DE2A6EAE5}" sibTransId="{4523637D-BEFB-4607-AF80-BDD2A67D7335}"/>
    <dgm:cxn modelId="{9BA1A9B7-A14A-48F0-B23D-F8DF15C8D761}" type="presOf" srcId="{564A25F9-3F0E-40A1-AC4D-651CB475B8D5}" destId="{CAC06665-349C-4A49-8EB2-9190CF4CD0DB}" srcOrd="0" destOrd="0" presId="urn:microsoft.com/office/officeart/2005/8/layout/radial1"/>
    <dgm:cxn modelId="{78790154-A3C2-4BB4-92AB-5313F2407BE0}" type="presParOf" srcId="{19DA03EF-6E02-4AD3-B771-F6B23D5009E7}" destId="{B9B75923-1F9B-4F47-8CAB-FBA3C47EA258}" srcOrd="0" destOrd="0" presId="urn:microsoft.com/office/officeart/2005/8/layout/radial1"/>
    <dgm:cxn modelId="{4C871252-B4F6-4F45-9D98-1462EA94B69E}" type="presParOf" srcId="{19DA03EF-6E02-4AD3-B771-F6B23D5009E7}" destId="{6A0487C3-0EB6-4079-94DC-D180EB7C2129}" srcOrd="1" destOrd="0" presId="urn:microsoft.com/office/officeart/2005/8/layout/radial1"/>
    <dgm:cxn modelId="{6E5E4269-7F3B-48AB-8884-4531DE3D6B42}" type="presParOf" srcId="{6A0487C3-0EB6-4079-94DC-D180EB7C2129}" destId="{16067732-63CC-499F-B49D-D326B4CE23B3}" srcOrd="0" destOrd="0" presId="urn:microsoft.com/office/officeart/2005/8/layout/radial1"/>
    <dgm:cxn modelId="{E2F6A7A4-60B9-4D26-A572-87217571F821}" type="presParOf" srcId="{19DA03EF-6E02-4AD3-B771-F6B23D5009E7}" destId="{CAC06665-349C-4A49-8EB2-9190CF4CD0DB}" srcOrd="2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BA3D23-B018-40BA-A909-3E499C968EBC}" type="doc">
      <dgm:prSet loTypeId="urn:microsoft.com/office/officeart/2005/8/layout/radial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2E35AF80-3FEF-45D1-89D6-7EF037BDF80D}">
      <dgm:prSet phldrT="[Texto]" custT="1"/>
      <dgm:spPr>
        <a:solidFill>
          <a:srgbClr val="66CCFF"/>
        </a:solidFill>
      </dgm:spPr>
      <dgm:t>
        <a:bodyPr/>
        <a:lstStyle/>
        <a:p>
          <a:r>
            <a:rPr lang="pt-BR" sz="2000" b="1" dirty="0" smtClean="0">
              <a:solidFill>
                <a:schemeClr val="bg1"/>
              </a:solidFill>
            </a:rPr>
            <a:t>Produção </a:t>
          </a:r>
        </a:p>
        <a:p>
          <a:r>
            <a:rPr lang="pt-BR" sz="2000" b="1" dirty="0" smtClean="0">
              <a:solidFill>
                <a:schemeClr val="bg1"/>
              </a:solidFill>
            </a:rPr>
            <a:t>3º Quadrimestre 2021</a:t>
          </a:r>
        </a:p>
        <a:p>
          <a:r>
            <a:rPr lang="pt-BR" sz="4500" b="1" i="0" u="none" dirty="0" smtClean="0">
              <a:solidFill>
                <a:schemeClr val="bg1"/>
              </a:solidFill>
            </a:rPr>
            <a:t>35.065</a:t>
          </a:r>
          <a:endParaRPr lang="pt-BR" sz="1800" dirty="0"/>
        </a:p>
      </dgm:t>
    </dgm:pt>
    <dgm:pt modelId="{44681532-17C0-4DAB-8F36-AEAA8A178C9A}" type="parTrans" cxnId="{BA6DA4F2-653B-4144-8D02-3BC6F056C2AB}">
      <dgm:prSet/>
      <dgm:spPr/>
      <dgm:t>
        <a:bodyPr/>
        <a:lstStyle/>
        <a:p>
          <a:endParaRPr lang="pt-BR"/>
        </a:p>
      </dgm:t>
    </dgm:pt>
    <dgm:pt modelId="{5395F0D2-2162-47B8-B901-63EF2C4339B2}" type="sibTrans" cxnId="{BA6DA4F2-653B-4144-8D02-3BC6F056C2AB}">
      <dgm:prSet/>
      <dgm:spPr/>
      <dgm:t>
        <a:bodyPr/>
        <a:lstStyle/>
        <a:p>
          <a:endParaRPr lang="pt-BR"/>
        </a:p>
      </dgm:t>
    </dgm:pt>
    <dgm:pt modelId="{A796B4F2-AF51-4DB8-8792-73753AFA9D11}">
      <dgm:prSet phldrT="[Texto]" custT="1"/>
      <dgm:spPr>
        <a:solidFill>
          <a:srgbClr val="66CCFF"/>
        </a:solidFill>
      </dgm:spPr>
      <dgm:t>
        <a:bodyPr/>
        <a:lstStyle/>
        <a:p>
          <a:endParaRPr lang="pt-BR" sz="1600" dirty="0"/>
        </a:p>
        <a:p>
          <a:r>
            <a:rPr lang="pt-BR" sz="2800" b="1" dirty="0" smtClean="0">
              <a:solidFill>
                <a:schemeClr val="bg1"/>
              </a:solidFill>
            </a:rPr>
            <a:t>Exames</a:t>
          </a:r>
        </a:p>
        <a:p>
          <a:r>
            <a:rPr lang="pt-BR" sz="4500" dirty="0" smtClean="0">
              <a:solidFill>
                <a:schemeClr val="bg1"/>
              </a:solidFill>
            </a:rPr>
            <a:t>21.786</a:t>
          </a:r>
          <a:endParaRPr lang="pt-BR" dirty="0">
            <a:solidFill>
              <a:schemeClr val="bg1"/>
            </a:solidFill>
          </a:endParaRPr>
        </a:p>
      </dgm:t>
    </dgm:pt>
    <dgm:pt modelId="{24138434-88F9-4FE5-80B3-5360B58747F1}" type="parTrans" cxnId="{18327F18-3DF6-4040-9152-9CC8CAA3FE65}">
      <dgm:prSet/>
      <dgm:spPr/>
      <dgm:t>
        <a:bodyPr/>
        <a:lstStyle/>
        <a:p>
          <a:endParaRPr lang="pt-BR"/>
        </a:p>
      </dgm:t>
    </dgm:pt>
    <dgm:pt modelId="{44BCBAB1-0AE8-41D9-B109-07287BD8A4DF}" type="sibTrans" cxnId="{18327F18-3DF6-4040-9152-9CC8CAA3FE65}">
      <dgm:prSet/>
      <dgm:spPr/>
      <dgm:t>
        <a:bodyPr/>
        <a:lstStyle/>
        <a:p>
          <a:endParaRPr lang="pt-BR"/>
        </a:p>
      </dgm:t>
    </dgm:pt>
    <dgm:pt modelId="{CC0E2F83-A103-438B-A6DB-6BD11E6D2F9E}">
      <dgm:prSet phldrT="[Texto]" custScaleX="357801" custScaleY="145330" custRadScaleRad="109107" custRadScaleInc="-21902"/>
      <dgm:spPr>
        <a:solidFill>
          <a:srgbClr val="FF0000"/>
        </a:solidFill>
      </dgm:spPr>
      <dgm:t>
        <a:bodyPr/>
        <a:lstStyle/>
        <a:p>
          <a:endParaRPr lang="pt-BR" dirty="0"/>
        </a:p>
      </dgm:t>
    </dgm:pt>
    <dgm:pt modelId="{D2E37DC3-5CE5-44C0-BF1E-A6F7B7FF0D3D}" type="parTrans" cxnId="{375B2902-3AE2-4740-8F51-40569D2BBAB1}">
      <dgm:prSet/>
      <dgm:spPr/>
      <dgm:t>
        <a:bodyPr/>
        <a:lstStyle/>
        <a:p>
          <a:endParaRPr lang="pt-BR"/>
        </a:p>
      </dgm:t>
    </dgm:pt>
    <dgm:pt modelId="{E02DBEBC-FA21-4799-B638-30CDDB99BE1F}" type="sibTrans" cxnId="{375B2902-3AE2-4740-8F51-40569D2BBAB1}">
      <dgm:prSet/>
      <dgm:spPr/>
      <dgm:t>
        <a:bodyPr/>
        <a:lstStyle/>
        <a:p>
          <a:endParaRPr lang="pt-BR"/>
        </a:p>
      </dgm:t>
    </dgm:pt>
    <dgm:pt modelId="{D94C2E4B-EE52-4540-A6A8-D537AABAECED}">
      <dgm:prSet phldrT="[Texto]" custT="1"/>
      <dgm:spPr>
        <a:solidFill>
          <a:srgbClr val="66CCFF"/>
        </a:solidFill>
      </dgm:spPr>
      <dgm:t>
        <a:bodyPr/>
        <a:lstStyle/>
        <a:p>
          <a:r>
            <a:rPr lang="pt-BR" sz="2800" b="1" dirty="0" smtClean="0">
              <a:solidFill>
                <a:schemeClr val="bg1"/>
              </a:solidFill>
            </a:rPr>
            <a:t>Consultas</a:t>
          </a:r>
        </a:p>
        <a:p>
          <a:r>
            <a:rPr lang="pt-BR" sz="4500" b="1" dirty="0" smtClean="0">
              <a:solidFill>
                <a:schemeClr val="bg1"/>
              </a:solidFill>
            </a:rPr>
            <a:t>13.279</a:t>
          </a:r>
          <a:endParaRPr lang="pt-BR" sz="4500" b="1" dirty="0">
            <a:solidFill>
              <a:schemeClr val="bg1"/>
            </a:solidFill>
          </a:endParaRPr>
        </a:p>
      </dgm:t>
    </dgm:pt>
    <dgm:pt modelId="{57E7A9C5-9263-4148-9829-10B098183ABD}" type="sibTrans" cxnId="{7B68A18F-C09B-4D3E-A783-C0507E023C6D}">
      <dgm:prSet/>
      <dgm:spPr/>
      <dgm:t>
        <a:bodyPr/>
        <a:lstStyle/>
        <a:p>
          <a:endParaRPr lang="pt-BR"/>
        </a:p>
      </dgm:t>
    </dgm:pt>
    <dgm:pt modelId="{DFC983B4-06CB-4797-B035-63F4704B21EC}" type="parTrans" cxnId="{7B68A18F-C09B-4D3E-A783-C0507E023C6D}">
      <dgm:prSet/>
      <dgm:spPr/>
      <dgm:t>
        <a:bodyPr/>
        <a:lstStyle/>
        <a:p>
          <a:endParaRPr lang="pt-BR"/>
        </a:p>
      </dgm:t>
    </dgm:pt>
    <dgm:pt modelId="{F23C61FA-8987-4B99-A5A5-8F799C194F47}" type="pres">
      <dgm:prSet presAssocID="{89BA3D23-B018-40BA-A909-3E499C968EB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EDD50D4-25E7-4D0E-95B0-7254E7841D2A}" type="pres">
      <dgm:prSet presAssocID="{2E35AF80-3FEF-45D1-89D6-7EF037BDF80D}" presName="centerShape" presStyleLbl="node0" presStyleIdx="0" presStyleCnt="1" custScaleX="295858" custScaleY="191513" custLinFactNeighborX="56789" custLinFactNeighborY="-12666"/>
      <dgm:spPr/>
      <dgm:t>
        <a:bodyPr/>
        <a:lstStyle/>
        <a:p>
          <a:endParaRPr lang="pt-BR"/>
        </a:p>
      </dgm:t>
    </dgm:pt>
    <dgm:pt modelId="{B710B9FC-C01D-44D2-B491-E0ECC43F9188}" type="pres">
      <dgm:prSet presAssocID="{24138434-88F9-4FE5-80B3-5360B58747F1}" presName="Name9" presStyleLbl="parChTrans1D2" presStyleIdx="0" presStyleCnt="2"/>
      <dgm:spPr/>
      <dgm:t>
        <a:bodyPr/>
        <a:lstStyle/>
        <a:p>
          <a:endParaRPr lang="pt-BR"/>
        </a:p>
      </dgm:t>
    </dgm:pt>
    <dgm:pt modelId="{47393FF4-7659-4B82-A0E0-0D7E65C672DB}" type="pres">
      <dgm:prSet presAssocID="{24138434-88F9-4FE5-80B3-5360B58747F1}" presName="connTx" presStyleLbl="parChTrans1D2" presStyleIdx="0" presStyleCnt="2"/>
      <dgm:spPr/>
      <dgm:t>
        <a:bodyPr/>
        <a:lstStyle/>
        <a:p>
          <a:endParaRPr lang="pt-BR"/>
        </a:p>
      </dgm:t>
    </dgm:pt>
    <dgm:pt modelId="{6C8A635A-28AF-4B3D-AA85-CAEE69F6203E}" type="pres">
      <dgm:prSet presAssocID="{A796B4F2-AF51-4DB8-8792-73753AFA9D11}" presName="node" presStyleLbl="node1" presStyleIdx="0" presStyleCnt="2" custAng="20591796" custScaleX="268834" custScaleY="159342" custRadScaleRad="105712" custRadScaleInc="-1390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357930-2EE5-4D6E-A8F5-075E319F1B20}" type="pres">
      <dgm:prSet presAssocID="{DFC983B4-06CB-4797-B035-63F4704B21EC}" presName="Name9" presStyleLbl="parChTrans1D2" presStyleIdx="1" presStyleCnt="2"/>
      <dgm:spPr/>
      <dgm:t>
        <a:bodyPr/>
        <a:lstStyle/>
        <a:p>
          <a:endParaRPr lang="pt-BR"/>
        </a:p>
      </dgm:t>
    </dgm:pt>
    <dgm:pt modelId="{AFB41932-B3CF-46C5-AE79-C3592ACD5E0B}" type="pres">
      <dgm:prSet presAssocID="{DFC983B4-06CB-4797-B035-63F4704B21EC}" presName="connTx" presStyleLbl="parChTrans1D2" presStyleIdx="1" presStyleCnt="2"/>
      <dgm:spPr/>
      <dgm:t>
        <a:bodyPr/>
        <a:lstStyle/>
        <a:p>
          <a:endParaRPr lang="pt-BR"/>
        </a:p>
      </dgm:t>
    </dgm:pt>
    <dgm:pt modelId="{544B31DB-4860-468A-AC58-C01D4A30E60B}" type="pres">
      <dgm:prSet presAssocID="{D94C2E4B-EE52-4540-A6A8-D537AABAECED}" presName="node" presStyleLbl="node1" presStyleIdx="1" presStyleCnt="2" custAng="20379294" custScaleX="235359" custScaleY="161116" custRadScaleRad="118132" custRadScaleInc="1400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CD2EAA5-01BE-472B-9CD4-2AB392AC8740}" type="presOf" srcId="{A796B4F2-AF51-4DB8-8792-73753AFA9D11}" destId="{6C8A635A-28AF-4B3D-AA85-CAEE69F6203E}" srcOrd="0" destOrd="0" presId="urn:microsoft.com/office/officeart/2005/8/layout/radial1"/>
    <dgm:cxn modelId="{237374E3-40FF-4126-85CD-0535020CAA9B}" type="presOf" srcId="{2E35AF80-3FEF-45D1-89D6-7EF037BDF80D}" destId="{CEDD50D4-25E7-4D0E-95B0-7254E7841D2A}" srcOrd="0" destOrd="0" presId="urn:microsoft.com/office/officeart/2005/8/layout/radial1"/>
    <dgm:cxn modelId="{B537C8BA-D02D-4F4A-85D8-2F9EAE174B7A}" type="presOf" srcId="{24138434-88F9-4FE5-80B3-5360B58747F1}" destId="{47393FF4-7659-4B82-A0E0-0D7E65C672DB}" srcOrd="1" destOrd="0" presId="urn:microsoft.com/office/officeart/2005/8/layout/radial1"/>
    <dgm:cxn modelId="{9C8D73E5-E040-4D88-8944-A89B3534AB44}" type="presOf" srcId="{DFC983B4-06CB-4797-B035-63F4704B21EC}" destId="{2E357930-2EE5-4D6E-A8F5-075E319F1B20}" srcOrd="0" destOrd="0" presId="urn:microsoft.com/office/officeart/2005/8/layout/radial1"/>
    <dgm:cxn modelId="{95401BCA-CB85-41DE-98B3-534218CCC825}" type="presOf" srcId="{D94C2E4B-EE52-4540-A6A8-D537AABAECED}" destId="{544B31DB-4860-468A-AC58-C01D4A30E60B}" srcOrd="0" destOrd="0" presId="urn:microsoft.com/office/officeart/2005/8/layout/radial1"/>
    <dgm:cxn modelId="{7B68A18F-C09B-4D3E-A783-C0507E023C6D}" srcId="{2E35AF80-3FEF-45D1-89D6-7EF037BDF80D}" destId="{D94C2E4B-EE52-4540-A6A8-D537AABAECED}" srcOrd="1" destOrd="0" parTransId="{DFC983B4-06CB-4797-B035-63F4704B21EC}" sibTransId="{57E7A9C5-9263-4148-9829-10B098183ABD}"/>
    <dgm:cxn modelId="{18327F18-3DF6-4040-9152-9CC8CAA3FE65}" srcId="{2E35AF80-3FEF-45D1-89D6-7EF037BDF80D}" destId="{A796B4F2-AF51-4DB8-8792-73753AFA9D11}" srcOrd="0" destOrd="0" parTransId="{24138434-88F9-4FE5-80B3-5360B58747F1}" sibTransId="{44BCBAB1-0AE8-41D9-B109-07287BD8A4DF}"/>
    <dgm:cxn modelId="{9A866013-E506-45C9-AEAC-FE6153A7172B}" type="presOf" srcId="{DFC983B4-06CB-4797-B035-63F4704B21EC}" destId="{AFB41932-B3CF-46C5-AE79-C3592ACD5E0B}" srcOrd="1" destOrd="0" presId="urn:microsoft.com/office/officeart/2005/8/layout/radial1"/>
    <dgm:cxn modelId="{375B2902-3AE2-4740-8F51-40569D2BBAB1}" srcId="{89BA3D23-B018-40BA-A909-3E499C968EBC}" destId="{CC0E2F83-A103-438B-A6DB-6BD11E6D2F9E}" srcOrd="1" destOrd="0" parTransId="{D2E37DC3-5CE5-44C0-BF1E-A6F7B7FF0D3D}" sibTransId="{E02DBEBC-FA21-4799-B638-30CDDB99BE1F}"/>
    <dgm:cxn modelId="{69DF6CFE-7306-44F3-A61B-6A40D9D4A9EF}" type="presOf" srcId="{89BA3D23-B018-40BA-A909-3E499C968EBC}" destId="{F23C61FA-8987-4B99-A5A5-8F799C194F47}" srcOrd="0" destOrd="0" presId="urn:microsoft.com/office/officeart/2005/8/layout/radial1"/>
    <dgm:cxn modelId="{ADCC2432-5A61-4BA5-88EE-17EC52B8FA92}" type="presOf" srcId="{24138434-88F9-4FE5-80B3-5360B58747F1}" destId="{B710B9FC-C01D-44D2-B491-E0ECC43F9188}" srcOrd="0" destOrd="0" presId="urn:microsoft.com/office/officeart/2005/8/layout/radial1"/>
    <dgm:cxn modelId="{BA6DA4F2-653B-4144-8D02-3BC6F056C2AB}" srcId="{89BA3D23-B018-40BA-A909-3E499C968EBC}" destId="{2E35AF80-3FEF-45D1-89D6-7EF037BDF80D}" srcOrd="0" destOrd="0" parTransId="{44681532-17C0-4DAB-8F36-AEAA8A178C9A}" sibTransId="{5395F0D2-2162-47B8-B901-63EF2C4339B2}"/>
    <dgm:cxn modelId="{62B39B6A-72DA-4C89-B709-895A6E350134}" type="presParOf" srcId="{F23C61FA-8987-4B99-A5A5-8F799C194F47}" destId="{CEDD50D4-25E7-4D0E-95B0-7254E7841D2A}" srcOrd="0" destOrd="0" presId="urn:microsoft.com/office/officeart/2005/8/layout/radial1"/>
    <dgm:cxn modelId="{982DCDBC-E3FD-4B17-AA50-F65D1D7CD089}" type="presParOf" srcId="{F23C61FA-8987-4B99-A5A5-8F799C194F47}" destId="{B710B9FC-C01D-44D2-B491-E0ECC43F9188}" srcOrd="1" destOrd="0" presId="urn:microsoft.com/office/officeart/2005/8/layout/radial1"/>
    <dgm:cxn modelId="{54A596EA-5E0F-4DBF-982B-6480EC9C798C}" type="presParOf" srcId="{B710B9FC-C01D-44D2-B491-E0ECC43F9188}" destId="{47393FF4-7659-4B82-A0E0-0D7E65C672DB}" srcOrd="0" destOrd="0" presId="urn:microsoft.com/office/officeart/2005/8/layout/radial1"/>
    <dgm:cxn modelId="{677CE10C-8AF5-466F-91B8-9F33DFEA9454}" type="presParOf" srcId="{F23C61FA-8987-4B99-A5A5-8F799C194F47}" destId="{6C8A635A-28AF-4B3D-AA85-CAEE69F6203E}" srcOrd="2" destOrd="0" presId="urn:microsoft.com/office/officeart/2005/8/layout/radial1"/>
    <dgm:cxn modelId="{33612FC4-00C5-4D67-9BF8-73D600CF05F7}" type="presParOf" srcId="{F23C61FA-8987-4B99-A5A5-8F799C194F47}" destId="{2E357930-2EE5-4D6E-A8F5-075E319F1B20}" srcOrd="3" destOrd="0" presId="urn:microsoft.com/office/officeart/2005/8/layout/radial1"/>
    <dgm:cxn modelId="{AC8F9DE8-6BEC-4C76-A90C-1DA09AFA54E6}" type="presParOf" srcId="{2E357930-2EE5-4D6E-A8F5-075E319F1B20}" destId="{AFB41932-B3CF-46C5-AE79-C3592ACD5E0B}" srcOrd="0" destOrd="0" presId="urn:microsoft.com/office/officeart/2005/8/layout/radial1"/>
    <dgm:cxn modelId="{6B415C06-866F-4F37-9703-C6FFC405A3CD}" type="presParOf" srcId="{F23C61FA-8987-4B99-A5A5-8F799C194F47}" destId="{544B31DB-4860-468A-AC58-C01D4A30E60B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B75923-1F9B-4F47-8CAB-FBA3C47EA258}">
      <dsp:nvSpPr>
        <dsp:cNvPr id="0" name=""/>
        <dsp:cNvSpPr/>
      </dsp:nvSpPr>
      <dsp:spPr>
        <a:xfrm>
          <a:off x="-346431" y="0"/>
          <a:ext cx="4500542" cy="3152165"/>
        </a:xfrm>
        <a:prstGeom prst="ellipse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</a:rPr>
            <a:t>3º Quadrimestre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</a:rPr>
            <a:t>2021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500" b="1" i="0" u="none" kern="1200" dirty="0" smtClean="0"/>
            <a:t>1.745.639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bg1"/>
              </a:solidFill>
            </a:rPr>
            <a:t>100 % </a:t>
          </a:r>
          <a:endParaRPr lang="pt-BR" sz="2400" b="1" kern="1200" dirty="0">
            <a:solidFill>
              <a:schemeClr val="bg1"/>
            </a:solidFill>
          </a:endParaRPr>
        </a:p>
      </dsp:txBody>
      <dsp:txXfrm>
        <a:off x="-346431" y="0"/>
        <a:ext cx="4500542" cy="3152165"/>
      </dsp:txXfrm>
    </dsp:sp>
    <dsp:sp modelId="{6A0487C3-0EB6-4079-94DC-D180EB7C2129}">
      <dsp:nvSpPr>
        <dsp:cNvPr id="0" name=""/>
        <dsp:cNvSpPr/>
      </dsp:nvSpPr>
      <dsp:spPr>
        <a:xfrm rot="1275851">
          <a:off x="3852787" y="2399076"/>
          <a:ext cx="531088" cy="77611"/>
        </a:xfrm>
        <a:custGeom>
          <a:avLst/>
          <a:gdLst/>
          <a:ahLst/>
          <a:cxnLst/>
          <a:rect l="0" t="0" r="0" b="0"/>
          <a:pathLst>
            <a:path>
              <a:moveTo>
                <a:pt x="0" y="38805"/>
              </a:moveTo>
              <a:lnTo>
                <a:pt x="531088" y="3880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275851">
        <a:off x="4105054" y="2424605"/>
        <a:ext cx="26554" cy="26554"/>
      </dsp:txXfrm>
    </dsp:sp>
    <dsp:sp modelId="{CAC06665-349C-4A49-8EB2-9190CF4CD0DB}">
      <dsp:nvSpPr>
        <dsp:cNvPr id="0" name=""/>
        <dsp:cNvSpPr/>
      </dsp:nvSpPr>
      <dsp:spPr>
        <a:xfrm>
          <a:off x="4095670" y="1705594"/>
          <a:ext cx="4440420" cy="3174989"/>
        </a:xfrm>
        <a:prstGeom prst="ellipse">
          <a:avLst/>
        </a:prstGeom>
        <a:solidFill>
          <a:srgbClr val="99FF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err="1" smtClean="0">
              <a:solidFill>
                <a:schemeClr val="tx1"/>
              </a:solidFill>
            </a:rPr>
            <a:t>UBS’s</a:t>
          </a:r>
          <a:r>
            <a:rPr lang="pt-BR" sz="2300" b="1" kern="1200" dirty="0" smtClean="0">
              <a:solidFill>
                <a:schemeClr val="tx1"/>
              </a:solidFill>
            </a:rPr>
            <a:t> + ESF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0" b="1" i="0" u="none" strike="noStrike" kern="1200" dirty="0" smtClean="0">
              <a:solidFill>
                <a:schemeClr val="tx1"/>
              </a:solidFill>
              <a:latin typeface="Calibri"/>
            </a:rPr>
            <a:t>490.409</a:t>
          </a:r>
          <a:r>
            <a:rPr lang="pt-BR" sz="5000" b="1" i="0" u="none" kern="1200" dirty="0" smtClean="0">
              <a:solidFill>
                <a:schemeClr val="tx1"/>
              </a:solidFill>
            </a:rPr>
            <a:t>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i="0" u="none" kern="1200" dirty="0" smtClean="0">
              <a:solidFill>
                <a:schemeClr val="tx1"/>
              </a:solidFill>
            </a:rPr>
            <a:t>28,1 %</a:t>
          </a:r>
          <a:r>
            <a:rPr lang="pt-BR" sz="4000" b="1" i="0" u="none" kern="1200" dirty="0" smtClean="0">
              <a:solidFill>
                <a:schemeClr val="bg1"/>
              </a:solidFill>
            </a:rPr>
            <a:t> </a:t>
          </a:r>
          <a:r>
            <a:rPr lang="pt-BR" sz="2800" b="1" i="0" u="none" kern="1200" dirty="0" smtClean="0">
              <a:solidFill>
                <a:schemeClr val="bg1"/>
              </a:solidFill>
            </a:rPr>
            <a:t> </a:t>
          </a:r>
          <a:endParaRPr lang="pt-BR" sz="2800" b="1" kern="1200" dirty="0">
            <a:solidFill>
              <a:schemeClr val="bg1"/>
            </a:solidFill>
          </a:endParaRPr>
        </a:p>
      </dsp:txBody>
      <dsp:txXfrm>
        <a:off x="4095670" y="1705594"/>
        <a:ext cx="4440420" cy="31749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B75923-1F9B-4F47-8CAB-FBA3C47EA258}">
      <dsp:nvSpPr>
        <dsp:cNvPr id="0" name=""/>
        <dsp:cNvSpPr/>
      </dsp:nvSpPr>
      <dsp:spPr>
        <a:xfrm>
          <a:off x="-205731" y="191073"/>
          <a:ext cx="4424644" cy="3099006"/>
        </a:xfrm>
        <a:prstGeom prst="ellipse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bg1"/>
              </a:solidFill>
            </a:rPr>
            <a:t>3º Quadrimestre 2021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500" b="1" i="0" u="none" kern="1200" dirty="0" smtClean="0"/>
            <a:t>1.745.639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bg1"/>
              </a:solidFill>
            </a:rPr>
            <a:t>100 % </a:t>
          </a:r>
          <a:endParaRPr lang="pt-BR" sz="2400" b="1" kern="1200" dirty="0">
            <a:solidFill>
              <a:schemeClr val="bg1"/>
            </a:solidFill>
          </a:endParaRPr>
        </a:p>
      </dsp:txBody>
      <dsp:txXfrm>
        <a:off x="-205731" y="191073"/>
        <a:ext cx="4424644" cy="3099006"/>
      </dsp:txXfrm>
    </dsp:sp>
    <dsp:sp modelId="{6A0487C3-0EB6-4079-94DC-D180EB7C2129}">
      <dsp:nvSpPr>
        <dsp:cNvPr id="0" name=""/>
        <dsp:cNvSpPr/>
      </dsp:nvSpPr>
      <dsp:spPr>
        <a:xfrm rot="935140">
          <a:off x="4048775" y="2371093"/>
          <a:ext cx="714756" cy="77611"/>
        </a:xfrm>
        <a:custGeom>
          <a:avLst/>
          <a:gdLst/>
          <a:ahLst/>
          <a:cxnLst/>
          <a:rect l="0" t="0" r="0" b="0"/>
          <a:pathLst>
            <a:path>
              <a:moveTo>
                <a:pt x="0" y="38805"/>
              </a:moveTo>
              <a:lnTo>
                <a:pt x="714756" y="3880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935140">
        <a:off x="4388285" y="2392030"/>
        <a:ext cx="35737" cy="35737"/>
      </dsp:txXfrm>
    </dsp:sp>
    <dsp:sp modelId="{CAC06665-349C-4A49-8EB2-9190CF4CD0DB}">
      <dsp:nvSpPr>
        <dsp:cNvPr id="0" name=""/>
        <dsp:cNvSpPr/>
      </dsp:nvSpPr>
      <dsp:spPr>
        <a:xfrm>
          <a:off x="4645635" y="1468217"/>
          <a:ext cx="3819146" cy="3082258"/>
        </a:xfrm>
        <a:prstGeom prst="ellipse">
          <a:avLst/>
        </a:prstGeom>
        <a:solidFill>
          <a:srgbClr val="66CC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chemeClr val="tx1"/>
              </a:solidFill>
            </a:rPr>
            <a:t>Especialidades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b="1" i="0" u="none" strike="noStrike" kern="1200" dirty="0" smtClean="0">
              <a:solidFill>
                <a:schemeClr val="tx1"/>
              </a:solidFill>
              <a:latin typeface="Calibri"/>
            </a:rPr>
            <a:t>444.308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i="0" u="none" kern="1200" dirty="0" smtClean="0">
              <a:solidFill>
                <a:schemeClr val="tx1"/>
              </a:solidFill>
            </a:rPr>
            <a:t>25,5 %</a:t>
          </a:r>
          <a:r>
            <a:rPr lang="pt-BR" sz="4000" b="1" i="0" u="none" kern="1200" dirty="0" smtClean="0">
              <a:solidFill>
                <a:schemeClr val="tx1"/>
              </a:solidFill>
            </a:rPr>
            <a:t> </a:t>
          </a:r>
          <a:r>
            <a:rPr lang="pt-BR" sz="2800" b="1" i="0" u="none" kern="1200" dirty="0" smtClean="0">
              <a:solidFill>
                <a:schemeClr val="tx1"/>
              </a:solidFill>
            </a:rPr>
            <a:t> </a:t>
          </a:r>
          <a:endParaRPr lang="pt-BR" sz="2800" b="1" kern="1200" dirty="0">
            <a:solidFill>
              <a:schemeClr val="tx1"/>
            </a:solidFill>
          </a:endParaRPr>
        </a:p>
      </dsp:txBody>
      <dsp:txXfrm>
        <a:off x="4645635" y="1468217"/>
        <a:ext cx="3819146" cy="308225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B75923-1F9B-4F47-8CAB-FBA3C47EA258}">
      <dsp:nvSpPr>
        <dsp:cNvPr id="0" name=""/>
        <dsp:cNvSpPr/>
      </dsp:nvSpPr>
      <dsp:spPr>
        <a:xfrm>
          <a:off x="-336299" y="357145"/>
          <a:ext cx="4557068" cy="3191755"/>
        </a:xfrm>
        <a:prstGeom prst="ellipse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bg1"/>
              </a:solidFill>
            </a:rPr>
            <a:t>3º Quadrimestre 2021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500" b="1" i="0" u="none" kern="1200" dirty="0" smtClean="0"/>
            <a:t>1.745.639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bg1"/>
              </a:solidFill>
            </a:rPr>
            <a:t>100 %</a:t>
          </a:r>
          <a:endParaRPr lang="pt-BR" sz="2400" b="1" kern="1200" dirty="0">
            <a:solidFill>
              <a:schemeClr val="bg1"/>
            </a:solidFill>
          </a:endParaRPr>
        </a:p>
      </dsp:txBody>
      <dsp:txXfrm>
        <a:off x="-336299" y="357145"/>
        <a:ext cx="4557068" cy="3191755"/>
      </dsp:txXfrm>
    </dsp:sp>
    <dsp:sp modelId="{6A0487C3-0EB6-4079-94DC-D180EB7C2129}">
      <dsp:nvSpPr>
        <dsp:cNvPr id="0" name=""/>
        <dsp:cNvSpPr/>
      </dsp:nvSpPr>
      <dsp:spPr>
        <a:xfrm rot="881481">
          <a:off x="4074104" y="2489627"/>
          <a:ext cx="125623" cy="77611"/>
        </a:xfrm>
        <a:custGeom>
          <a:avLst/>
          <a:gdLst/>
          <a:ahLst/>
          <a:cxnLst/>
          <a:rect l="0" t="0" r="0" b="0"/>
          <a:pathLst>
            <a:path>
              <a:moveTo>
                <a:pt x="0" y="38805"/>
              </a:moveTo>
              <a:lnTo>
                <a:pt x="125623" y="3880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881481">
        <a:off x="4133775" y="2525292"/>
        <a:ext cx="6281" cy="6281"/>
      </dsp:txXfrm>
    </dsp:sp>
    <dsp:sp modelId="{CAC06665-349C-4A49-8EB2-9190CF4CD0DB}">
      <dsp:nvSpPr>
        <dsp:cNvPr id="0" name=""/>
        <dsp:cNvSpPr/>
      </dsp:nvSpPr>
      <dsp:spPr>
        <a:xfrm>
          <a:off x="4118021" y="994724"/>
          <a:ext cx="4434824" cy="4220249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Urgência Emergência e Hospitalar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b="1" i="0" u="none" strike="noStrike" kern="1200" dirty="0" smtClean="0">
              <a:solidFill>
                <a:schemeClr val="tx1"/>
              </a:solidFill>
              <a:latin typeface="Calibri"/>
            </a:rPr>
            <a:t>810.922</a:t>
          </a:r>
          <a:endParaRPr lang="pt-BR" sz="5000" b="1" i="0" u="none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i="0" u="none" kern="1200" dirty="0" smtClean="0">
              <a:solidFill>
                <a:schemeClr val="tx1"/>
              </a:solidFill>
            </a:rPr>
            <a:t>46,4 %</a:t>
          </a:r>
          <a:r>
            <a:rPr lang="pt-BR" sz="4000" b="1" i="0" u="none" kern="1200" dirty="0" smtClean="0">
              <a:solidFill>
                <a:schemeClr val="tx1"/>
              </a:solidFill>
            </a:rPr>
            <a:t> </a:t>
          </a:r>
          <a:r>
            <a:rPr lang="pt-BR" sz="2800" b="1" i="0" u="none" kern="1200" dirty="0" smtClean="0">
              <a:solidFill>
                <a:schemeClr val="tx1"/>
              </a:solidFill>
            </a:rPr>
            <a:t> </a:t>
          </a:r>
          <a:endParaRPr lang="pt-BR" sz="2800" b="1" kern="1200" dirty="0">
            <a:solidFill>
              <a:schemeClr val="tx1"/>
            </a:solidFill>
          </a:endParaRPr>
        </a:p>
      </dsp:txBody>
      <dsp:txXfrm>
        <a:off x="4118021" y="994724"/>
        <a:ext cx="4434824" cy="42202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DD50D4-25E7-4D0E-95B0-7254E7841D2A}">
      <dsp:nvSpPr>
        <dsp:cNvPr id="0" name=""/>
        <dsp:cNvSpPr/>
      </dsp:nvSpPr>
      <dsp:spPr>
        <a:xfrm>
          <a:off x="4429139" y="774423"/>
          <a:ext cx="4361389" cy="2823187"/>
        </a:xfrm>
        <a:prstGeom prst="ellipse">
          <a:avLst/>
        </a:prstGeom>
        <a:solidFill>
          <a:srgbClr val="66CC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</a:rPr>
            <a:t>Produção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</a:rPr>
            <a:t>3º Quadrimestre 2021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500" b="1" i="0" u="none" kern="1200" dirty="0" smtClean="0">
              <a:solidFill>
                <a:schemeClr val="bg1"/>
              </a:solidFill>
            </a:rPr>
            <a:t>35.065</a:t>
          </a:r>
          <a:endParaRPr lang="pt-BR" sz="1800" kern="1200" dirty="0"/>
        </a:p>
      </dsp:txBody>
      <dsp:txXfrm>
        <a:off x="4429139" y="774423"/>
        <a:ext cx="4361389" cy="2823187"/>
      </dsp:txXfrm>
    </dsp:sp>
    <dsp:sp modelId="{B710B9FC-C01D-44D2-B491-E0ECC43F9188}">
      <dsp:nvSpPr>
        <dsp:cNvPr id="0" name=""/>
        <dsp:cNvSpPr/>
      </dsp:nvSpPr>
      <dsp:spPr>
        <a:xfrm rot="9402398">
          <a:off x="4353256" y="3043640"/>
          <a:ext cx="459549" cy="29954"/>
        </a:xfrm>
        <a:custGeom>
          <a:avLst/>
          <a:gdLst/>
          <a:ahLst/>
          <a:cxnLst/>
          <a:rect l="0" t="0" r="0" b="0"/>
          <a:pathLst>
            <a:path>
              <a:moveTo>
                <a:pt x="0" y="14977"/>
              </a:moveTo>
              <a:lnTo>
                <a:pt x="459549" y="1497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9402398">
        <a:off x="4571542" y="3047129"/>
        <a:ext cx="22977" cy="22977"/>
      </dsp:txXfrm>
    </dsp:sp>
    <dsp:sp modelId="{6C8A635A-28AF-4B3D-AA85-CAEE69F6203E}">
      <dsp:nvSpPr>
        <dsp:cNvPr id="0" name=""/>
        <dsp:cNvSpPr/>
      </dsp:nvSpPr>
      <dsp:spPr>
        <a:xfrm rot="20591796">
          <a:off x="787272" y="2665238"/>
          <a:ext cx="3963014" cy="2348939"/>
        </a:xfrm>
        <a:prstGeom prst="ellipse">
          <a:avLst/>
        </a:prstGeom>
        <a:solidFill>
          <a:srgbClr val="66CC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bg1"/>
              </a:solidFill>
            </a:rPr>
            <a:t>Exames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500" kern="1200" dirty="0" smtClean="0">
              <a:solidFill>
                <a:schemeClr val="bg1"/>
              </a:solidFill>
            </a:rPr>
            <a:t>21.786</a:t>
          </a:r>
          <a:endParaRPr lang="pt-BR" kern="1200" dirty="0">
            <a:solidFill>
              <a:schemeClr val="bg1"/>
            </a:solidFill>
          </a:endParaRPr>
        </a:p>
      </dsp:txBody>
      <dsp:txXfrm rot="20591796">
        <a:off x="787272" y="2665238"/>
        <a:ext cx="3963014" cy="2348939"/>
      </dsp:txXfrm>
    </dsp:sp>
    <dsp:sp modelId="{2E357930-2EE5-4D6E-A8F5-075E319F1B20}">
      <dsp:nvSpPr>
        <dsp:cNvPr id="0" name=""/>
        <dsp:cNvSpPr/>
      </dsp:nvSpPr>
      <dsp:spPr>
        <a:xfrm rot="11514794">
          <a:off x="4249162" y="1703637"/>
          <a:ext cx="290447" cy="29954"/>
        </a:xfrm>
        <a:custGeom>
          <a:avLst/>
          <a:gdLst/>
          <a:ahLst/>
          <a:cxnLst/>
          <a:rect l="0" t="0" r="0" b="0"/>
          <a:pathLst>
            <a:path>
              <a:moveTo>
                <a:pt x="0" y="14977"/>
              </a:moveTo>
              <a:lnTo>
                <a:pt x="290447" y="1497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1514794">
        <a:off x="4387124" y="1711353"/>
        <a:ext cx="14522" cy="14522"/>
      </dsp:txXfrm>
    </dsp:sp>
    <dsp:sp modelId="{544B31DB-4860-468A-AC58-C01D4A30E60B}">
      <dsp:nvSpPr>
        <dsp:cNvPr id="0" name=""/>
        <dsp:cNvSpPr/>
      </dsp:nvSpPr>
      <dsp:spPr>
        <a:xfrm rot="20379294">
          <a:off x="859693" y="151332"/>
          <a:ext cx="3469543" cy="2375090"/>
        </a:xfrm>
        <a:prstGeom prst="ellipse">
          <a:avLst/>
        </a:prstGeom>
        <a:solidFill>
          <a:srgbClr val="66CC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bg1"/>
              </a:solidFill>
            </a:rPr>
            <a:t>Consultas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500" b="1" kern="1200" dirty="0" smtClean="0">
              <a:solidFill>
                <a:schemeClr val="bg1"/>
              </a:solidFill>
            </a:rPr>
            <a:t>13.279</a:t>
          </a:r>
          <a:endParaRPr lang="pt-BR" sz="4500" b="1" kern="1200" dirty="0">
            <a:solidFill>
              <a:schemeClr val="bg1"/>
            </a:solidFill>
          </a:endParaRPr>
        </a:p>
      </dsp:txBody>
      <dsp:txXfrm rot="20379294">
        <a:off x="859693" y="151332"/>
        <a:ext cx="3469543" cy="2375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0.40105</cdr:x>
      <cdr:y>0.43416</cdr:y>
    </cdr:from>
    <cdr:to>
      <cdr:x>0.60967</cdr:x>
      <cdr:y>0.49479</cdr:y>
    </cdr:to>
    <cdr:pic>
      <cdr:nvPicPr>
        <cdr:cNvPr id="3" name="Picture 7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rot="19785708">
          <a:off x="1819373" y="2375964"/>
          <a:ext cx="946391" cy="331839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0.46032</cdr:x>
      <cdr:y>0.51316</cdr:y>
    </cdr:from>
    <cdr:to>
      <cdr:x>0.53968</cdr:x>
      <cdr:y>0.71053</cdr:y>
    </cdr:to>
    <cdr:sp macro="" textlink="">
      <cdr:nvSpPr>
        <cdr:cNvPr id="5" name="Seta para a direita listrada 4"/>
        <cdr:cNvSpPr/>
      </cdr:nvSpPr>
      <cdr:spPr>
        <a:xfrm xmlns:a="http://schemas.openxmlformats.org/drawingml/2006/main" rot="16200000">
          <a:off x="1728193" y="3168351"/>
          <a:ext cx="1080119" cy="360040"/>
        </a:xfrm>
        <a:prstGeom xmlns:a="http://schemas.openxmlformats.org/drawingml/2006/main" prst="stripedRightArrow">
          <a:avLst/>
        </a:prstGeom>
        <a:solidFill xmlns:a="http://schemas.openxmlformats.org/drawingml/2006/main">
          <a:srgbClr val="0000FF"/>
        </a:solidFill>
        <a:ln xmlns:a="http://schemas.openxmlformats.org/drawingml/2006/main" w="19050" cap="flat" cmpd="sng" algn="ctr">
          <a:solidFill>
            <a:srgbClr val="66CC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Lucida Sans Unicode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Lucida Sans Unicode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Lucida Sans Unicode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Lucida Sans Unicode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Lucida Sans Unicode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Lucida Sans Unicode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Lucida Sans Unicode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Lucida Sans Unicode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Lucida Sans Unicode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  <cdr:relSizeAnchor xmlns:cdr="http://schemas.openxmlformats.org/drawingml/2006/chartDrawing">
    <cdr:from>
      <cdr:x>0.73016</cdr:x>
      <cdr:y>0.25</cdr:y>
    </cdr:from>
    <cdr:to>
      <cdr:x>0.80952</cdr:x>
      <cdr:y>0.44737</cdr:y>
    </cdr:to>
    <cdr:sp macro="" textlink="">
      <cdr:nvSpPr>
        <cdr:cNvPr id="6" name="Seta para a direita listrada 5"/>
        <cdr:cNvSpPr/>
      </cdr:nvSpPr>
      <cdr:spPr>
        <a:xfrm xmlns:a="http://schemas.openxmlformats.org/drawingml/2006/main" rot="16200000">
          <a:off x="2952330" y="1728191"/>
          <a:ext cx="1080119" cy="360040"/>
        </a:xfrm>
        <a:prstGeom xmlns:a="http://schemas.openxmlformats.org/drawingml/2006/main" prst="stripedRightArrow">
          <a:avLst/>
        </a:prstGeom>
        <a:solidFill xmlns:a="http://schemas.openxmlformats.org/drawingml/2006/main">
          <a:srgbClr val="0000FF"/>
        </a:solidFill>
        <a:ln xmlns:a="http://schemas.openxmlformats.org/drawingml/2006/main" w="19050" cap="flat" cmpd="sng" algn="ctr">
          <a:solidFill>
            <a:srgbClr val="66CC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Lucida Sans Unicode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Lucida Sans Unicode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Lucida Sans Unicode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Lucida Sans Unicode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Lucida Sans Unicode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Lucida Sans Unicode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Lucida Sans Unicode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Lucida Sans Unicode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Lucida Sans Unicode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C83503-F9C5-4BA4-A196-951BD02D1D25}" type="datetimeFigureOut">
              <a:rPr lang="pt-BR"/>
              <a:pPr>
                <a:defRPr/>
              </a:pPr>
              <a:t>14/02/2022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ED8F80-692D-48C4-98A9-00B85B2BC8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13084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7D0F6F-FE3E-41BD-8A15-C3C40086BBF1}" type="datetimeFigureOut">
              <a:rPr lang="pt-BR"/>
              <a:pPr>
                <a:defRPr/>
              </a:pPr>
              <a:t>14/02/2022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9F9789-F10B-410D-B03B-57A6F01D58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01678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9F9789-F10B-410D-B03B-57A6F01D5883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3C9E8ED-9915-4B05-82F9-BC4D400D05A4}" type="datetime1">
              <a:rPr lang="pt-BR" smtClean="0"/>
              <a:pPr>
                <a:defRPr/>
              </a:pPr>
              <a:t>14/02/2022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4219380-2A15-4896-818A-2C90A36EFE3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3E2D76-D77A-484B-8AF2-71682B74F605}" type="datetime1">
              <a:rPr lang="pt-BR" smtClean="0"/>
              <a:pPr>
                <a:defRPr/>
              </a:pPr>
              <a:t>14/02/2022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C863A1-91A0-4472-BA80-9215FDF0E64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4FB49B-E958-4F1F-AC9A-25DD7ADABEC9}" type="datetime1">
              <a:rPr lang="pt-BR" smtClean="0"/>
              <a:pPr>
                <a:defRPr/>
              </a:pPr>
              <a:t>14/02/2022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FECE15-3C3D-4708-B038-27A8EC9CC16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4CA884-72EB-41CE-9690-41F4CC20C119}" type="datetime1">
              <a:rPr lang="pt-BR" smtClean="0"/>
              <a:pPr>
                <a:defRPr/>
              </a:pPr>
              <a:t>14/02/2022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A623B7-4E41-43BA-AA2B-FA78AF761BB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48F4AE-B586-400E-97E2-96A7DF806CC6}" type="datetime1">
              <a:rPr lang="pt-BR" smtClean="0"/>
              <a:pPr>
                <a:defRPr/>
              </a:pPr>
              <a:t>14/02/2022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BB9C8A-8497-4929-A529-F643F3BA40C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6A34CC-E17D-440F-996A-9310B960C3AE}" type="datetime1">
              <a:rPr lang="pt-BR" smtClean="0"/>
              <a:pPr>
                <a:defRPr/>
              </a:pPr>
              <a:t>14/02/2022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421A5E-9CE8-4597-A610-C656292A750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573265-5A4B-423C-9436-BE7B40B49363}" type="datetime1">
              <a:rPr lang="pt-BR" smtClean="0"/>
              <a:pPr>
                <a:defRPr/>
              </a:pPr>
              <a:t>14/02/2022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30D28C-4E39-4F4C-BE1B-B36CE07B58F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4A5B0A-F46D-46D3-8735-47C0EEDA7F07}" type="datetime1">
              <a:rPr lang="pt-BR" smtClean="0"/>
              <a:pPr>
                <a:defRPr/>
              </a:pPr>
              <a:t>14/02/2022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061E2E-F8F5-4D9E-A562-574B2FBFD1B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481CD8-7829-43B9-88EB-A1D449CF2F2D}" type="datetime1">
              <a:rPr lang="pt-BR" smtClean="0"/>
              <a:pPr>
                <a:defRPr/>
              </a:pPr>
              <a:t>14/02/2022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FDAB9C-9340-41EA-BA30-06CA9BD7518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3644D5CD-4504-45EF-B3FB-DAFCCB0ED832}" type="datetime1">
              <a:rPr lang="pt-BR" smtClean="0"/>
              <a:pPr>
                <a:defRPr/>
              </a:pPr>
              <a:t>14/02/2022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4247CD-7813-4F86-80AA-4C2580B1E45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7E120AD-B2F9-4507-AA0F-1B7A25FD09D9}" type="datetime1">
              <a:rPr lang="pt-BR" smtClean="0"/>
              <a:pPr>
                <a:defRPr/>
              </a:pPr>
              <a:t>14/02/2022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F603E69-E054-4643-B33F-3A1F3F559C6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54EBD7C-2FCD-4607-AFA5-0C301A6233F6}" type="datetime1">
              <a:rPr lang="pt-BR" smtClean="0"/>
              <a:pPr>
                <a:defRPr/>
              </a:pPr>
              <a:t>14/02/2022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2951AD9-47AC-48FD-A20C-ACEC6106338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7.png"/><Relationship Id="rId7" Type="http://schemas.openxmlformats.org/officeDocument/2006/relationships/image" Target="../media/image20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3.png"/><Relationship Id="rId9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755576" y="2204864"/>
            <a:ext cx="7643813" cy="2520280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  <a:t/>
            </a:r>
            <a:b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</a:b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  <a:t/>
            </a:r>
            <a:b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</a:b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  <a:t/>
            </a:r>
            <a:b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</a:br>
            <a:r>
              <a:rPr kumimoji="0" lang="pt-BR" sz="1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  <a:t>PRESTAÇÃO DE CONTAS</a:t>
            </a:r>
            <a:br>
              <a:rPr kumimoji="0" lang="pt-BR" sz="1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</a:br>
            <a:endParaRPr kumimoji="0" lang="pt-BR" sz="1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  <a:t>3º Quadrimestre</a:t>
            </a:r>
            <a:br>
              <a:rPr kumimoji="0" lang="pt-BR" sz="1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</a:br>
            <a:endParaRPr kumimoji="0" lang="pt-BR" sz="1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  <a:t>2021</a:t>
            </a:r>
          </a:p>
        </p:txBody>
      </p:sp>
      <p:sp>
        <p:nvSpPr>
          <p:cNvPr id="4" name="Espaço Reservado para Texto 6"/>
          <p:cNvSpPr txBox="1">
            <a:spLocks/>
          </p:cNvSpPr>
          <p:nvPr/>
        </p:nvSpPr>
        <p:spPr>
          <a:xfrm>
            <a:off x="428625" y="5367338"/>
            <a:ext cx="7929563" cy="8048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Em cumprimento a Lei Complementar nº141, de  13/01/2012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59" y="6183576"/>
            <a:ext cx="1107803" cy="44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1107803" cy="44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107803" cy="44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201622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5496" y="44624"/>
            <a:ext cx="3960440" cy="5760640"/>
          </a:xfrm>
          <a:prstGeom prst="rect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  <a:t/>
            </a:r>
            <a:b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</a:b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  <a:t/>
            </a:r>
            <a:b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</a:b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  <a:t/>
            </a:r>
            <a:b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</a:b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  <a:t/>
            </a:r>
            <a:b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</a:b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  <a:t/>
            </a:r>
            <a:b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</a:b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  <a:t/>
            </a:r>
            <a:b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</a:br>
            <a:endParaRPr kumimoji="0" lang="pt-B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3300" dirty="0" smtClean="0">
              <a:latin typeface="Arial Black" pitchFamily="34" charset="0"/>
              <a:ea typeface="+mj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  <a:t>Atenção Básica</a:t>
            </a:r>
            <a:b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</a:b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  <a:t/>
            </a:r>
            <a:b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</a:b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  <a:t>Média e Alta Complexidade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2200" dirty="0" smtClean="0">
              <a:latin typeface="Arial Black" pitchFamily="34" charset="0"/>
              <a:ea typeface="+mj-ea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200" dirty="0" smtClean="0">
                <a:latin typeface="Arial Black" pitchFamily="34" charset="0"/>
                <a:ea typeface="+mj-ea"/>
              </a:rPr>
              <a:t>Hospitalar</a:t>
            </a: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  <a:t>                        </a:t>
            </a:r>
            <a:b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</a:br>
            <a:endParaRPr kumimoji="0" lang="pt-B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  <p:grpSp>
        <p:nvGrpSpPr>
          <p:cNvPr id="2" name="Grupo 4"/>
          <p:cNvGrpSpPr/>
          <p:nvPr/>
        </p:nvGrpSpPr>
        <p:grpSpPr>
          <a:xfrm>
            <a:off x="-205568" y="332656"/>
            <a:ext cx="4273512" cy="3168352"/>
            <a:chOff x="2166111" y="1880628"/>
            <a:chExt cx="3722348" cy="1529998"/>
          </a:xfrm>
        </p:grpSpPr>
        <p:sp>
          <p:nvSpPr>
            <p:cNvPr id="6" name="Elipse 5"/>
            <p:cNvSpPr/>
            <p:nvPr/>
          </p:nvSpPr>
          <p:spPr>
            <a:xfrm>
              <a:off x="2416995" y="1880628"/>
              <a:ext cx="3261491" cy="152999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e 4"/>
            <p:cNvSpPr/>
            <p:nvPr/>
          </p:nvSpPr>
          <p:spPr>
            <a:xfrm>
              <a:off x="2166111" y="1935779"/>
              <a:ext cx="3722348" cy="1474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2500" b="1" dirty="0" smtClean="0">
                  <a:solidFill>
                    <a:schemeClr val="tx1"/>
                  </a:solidFill>
                  <a:latin typeface="Calibri" pitchFamily="34" charset="0"/>
                </a:rPr>
                <a:t>Ano 2021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500" b="1" kern="1200" dirty="0" smtClean="0">
                  <a:solidFill>
                    <a:schemeClr val="tx1"/>
                  </a:solidFill>
                  <a:latin typeface="Calibri" pitchFamily="34" charset="0"/>
                </a:rPr>
                <a:t>Produção global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5000" b="1" kern="1200" dirty="0" smtClean="0">
                  <a:solidFill>
                    <a:schemeClr val="tx1"/>
                  </a:solidFill>
                  <a:latin typeface="Calibri" pitchFamily="34" charset="0"/>
                </a:rPr>
                <a:t>3.988.016</a:t>
              </a:r>
              <a:endParaRPr lang="pt-BR" sz="5000" b="1" kern="12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pic>
        <p:nvPicPr>
          <p:cNvPr id="13" name="Imagem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1440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733256"/>
            <a:ext cx="4608512" cy="792088"/>
          </a:xfrm>
          <a:prstGeom prst="rect">
            <a:avLst/>
          </a:prstGeom>
          <a:noFill/>
        </p:spPr>
      </p:pic>
      <p:graphicFrame>
        <p:nvGraphicFramePr>
          <p:cNvPr id="15" name="Gráfico 14"/>
          <p:cNvGraphicFramePr/>
          <p:nvPr/>
        </p:nvGraphicFramePr>
        <p:xfrm>
          <a:off x="4283968" y="188640"/>
          <a:ext cx="453650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00139">
            <a:off x="7458448" y="1079984"/>
            <a:ext cx="751068" cy="3430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3325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3600" dirty="0" smtClean="0">
                <a:latin typeface="Arial Black" pitchFamily="34" charset="0"/>
                <a:cs typeface="Arial" charset="0"/>
              </a:rPr>
              <a:t/>
            </a:r>
            <a:br>
              <a:rPr lang="pt-BR" sz="3600" dirty="0" smtClean="0">
                <a:latin typeface="Arial Black" pitchFamily="34" charset="0"/>
                <a:cs typeface="Arial" charset="0"/>
              </a:rPr>
            </a:br>
            <a:r>
              <a:rPr lang="pt-BR" sz="3600" dirty="0" smtClean="0">
                <a:latin typeface="Arial Black" pitchFamily="34" charset="0"/>
                <a:cs typeface="Arial" charset="0"/>
              </a:rPr>
              <a:t/>
            </a:r>
            <a:br>
              <a:rPr lang="pt-BR" sz="3600" dirty="0" smtClean="0">
                <a:latin typeface="Arial Black" pitchFamily="34" charset="0"/>
                <a:cs typeface="Arial" charset="0"/>
              </a:rPr>
            </a:br>
            <a:r>
              <a:rPr lang="pt-BR" sz="3600" dirty="0" smtClean="0">
                <a:latin typeface="Arial Black" pitchFamily="34" charset="0"/>
                <a:cs typeface="Arial" charset="0"/>
              </a:rPr>
              <a:t/>
            </a:r>
            <a:br>
              <a:rPr lang="pt-BR" sz="3600" dirty="0" smtClean="0">
                <a:latin typeface="Arial Black" pitchFamily="34" charset="0"/>
                <a:cs typeface="Arial" charset="0"/>
              </a:rPr>
            </a:br>
            <a:r>
              <a:rPr lang="pt-BR" sz="3600" dirty="0" smtClean="0">
                <a:latin typeface="Arial Black" pitchFamily="34" charset="0"/>
                <a:cs typeface="Arial" charset="0"/>
              </a:rPr>
              <a:t/>
            </a:r>
            <a:br>
              <a:rPr lang="pt-BR" sz="3600" dirty="0" smtClean="0">
                <a:latin typeface="Arial Black" pitchFamily="34" charset="0"/>
                <a:cs typeface="Arial" charset="0"/>
              </a:rPr>
            </a:br>
            <a:r>
              <a:rPr lang="pt-BR" sz="3600" dirty="0" smtClean="0">
                <a:latin typeface="Arial Black" pitchFamily="34" charset="0"/>
                <a:cs typeface="Arial" charset="0"/>
              </a:rPr>
              <a:t/>
            </a:r>
            <a:br>
              <a:rPr lang="pt-BR" sz="3600" dirty="0" smtClean="0">
                <a:latin typeface="Arial Black" pitchFamily="34" charset="0"/>
                <a:cs typeface="Arial" charset="0"/>
              </a:rPr>
            </a:br>
            <a:r>
              <a:rPr lang="pt-BR" sz="3600" dirty="0" smtClean="0">
                <a:latin typeface="Arial Black" pitchFamily="34" charset="0"/>
                <a:cs typeface="Arial" charset="0"/>
              </a:rPr>
              <a:t/>
            </a:r>
            <a:br>
              <a:rPr lang="pt-BR" sz="3600" dirty="0" smtClean="0">
                <a:latin typeface="Arial Black" pitchFamily="34" charset="0"/>
                <a:cs typeface="Arial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/>
            </a:r>
            <a:br>
              <a:rPr lang="pt-BR" sz="3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</a:br>
            <a:endParaRPr lang="pt-BR" sz="3600" dirty="0" smtClean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3" name="Grupo 6"/>
          <p:cNvGrpSpPr/>
          <p:nvPr/>
        </p:nvGrpSpPr>
        <p:grpSpPr>
          <a:xfrm>
            <a:off x="467544" y="404664"/>
            <a:ext cx="8136904" cy="5616624"/>
            <a:chOff x="2340299" y="1747768"/>
            <a:chExt cx="3571899" cy="1883520"/>
          </a:xfr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8" name="Elipse 7"/>
            <p:cNvSpPr/>
            <p:nvPr/>
          </p:nvSpPr>
          <p:spPr>
            <a:xfrm>
              <a:off x="2340299" y="1747768"/>
              <a:ext cx="3571899" cy="188352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ipse 4"/>
            <p:cNvSpPr/>
            <p:nvPr/>
          </p:nvSpPr>
          <p:spPr>
            <a:xfrm>
              <a:off x="2880563" y="2144299"/>
              <a:ext cx="2521364" cy="11152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400" kern="1200" dirty="0" smtClean="0">
                <a:solidFill>
                  <a:schemeClr val="bg1"/>
                </a:solidFill>
              </a:endParaRPr>
            </a:p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2000" b="1" dirty="0" smtClean="0">
                  <a:solidFill>
                    <a:schemeClr val="tx1"/>
                  </a:solidFill>
                  <a:latin typeface="Arial Black" pitchFamily="34" charset="0"/>
                </a:rPr>
                <a:t>Produtividade / Procedimentos</a:t>
              </a:r>
            </a:p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endParaRPr lang="pt-BR" sz="2000" b="1" dirty="0" smtClean="0">
                <a:solidFill>
                  <a:schemeClr val="tx1"/>
                </a:solidFill>
                <a:latin typeface="Arial Black" pitchFamily="34" charset="0"/>
              </a:endParaRPr>
            </a:p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endParaRPr lang="pt-BR" sz="2000" b="1" dirty="0" smtClean="0">
                <a:solidFill>
                  <a:schemeClr val="tx1"/>
                </a:solidFill>
                <a:latin typeface="Arial Black" pitchFamily="34" charset="0"/>
              </a:endParaRPr>
            </a:p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3500" b="1" dirty="0" smtClean="0">
                  <a:solidFill>
                    <a:schemeClr val="tx1"/>
                  </a:solidFill>
                  <a:latin typeface="Arial Black" pitchFamily="34" charset="0"/>
                </a:rPr>
                <a:t>3º Quadrimestre </a:t>
              </a:r>
            </a:p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3500" b="1" dirty="0" smtClean="0">
                  <a:solidFill>
                    <a:schemeClr val="tx1"/>
                  </a:solidFill>
                  <a:latin typeface="Arial Black" pitchFamily="34" charset="0"/>
                </a:rPr>
                <a:t>2021</a:t>
              </a:r>
            </a:p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endParaRPr lang="pt-BR" sz="3500" b="1" kern="1200" dirty="0" smtClean="0">
                <a:solidFill>
                  <a:schemeClr val="tx1"/>
                </a:solidFill>
                <a:latin typeface="Arial Black" pitchFamily="34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6000" b="1" kern="1200" dirty="0" smtClean="0">
                  <a:solidFill>
                    <a:schemeClr val="tx1"/>
                  </a:solidFill>
                  <a:latin typeface="Arial Black" pitchFamily="34" charset="0"/>
                </a:rPr>
                <a:t>1.745.639</a:t>
              </a:r>
              <a:endParaRPr lang="pt-BR" sz="6000" b="1" kern="1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pic>
        <p:nvPicPr>
          <p:cNvPr id="12" name="Imagem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093296"/>
            <a:ext cx="2016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17892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949280"/>
            <a:ext cx="2016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Logomarca S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748692" cy="5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Logomarca S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44624"/>
            <a:ext cx="748692" cy="5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16632"/>
            <a:ext cx="687162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SUS - Hospital Stella Mar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7900" y="12973050"/>
            <a:ext cx="0" cy="109061"/>
          </a:xfrm>
          <a:prstGeom prst="rect">
            <a:avLst/>
          </a:prstGeom>
          <a:noFill/>
        </p:spPr>
      </p:pic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07504" y="692693"/>
          <a:ext cx="8784976" cy="5112570"/>
        </p:xfrm>
        <a:graphic>
          <a:graphicData uri="http://schemas.openxmlformats.org/drawingml/2006/table">
            <a:tbl>
              <a:tblPr/>
              <a:tblGrid>
                <a:gridCol w="3312368"/>
                <a:gridCol w="1296144"/>
                <a:gridCol w="216024"/>
                <a:gridCol w="3096344"/>
                <a:gridCol w="864096"/>
              </a:tblGrid>
              <a:tr h="3448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Procedimento</a:t>
                      </a: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Produção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Procedimento</a:t>
                      </a: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Produção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715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25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Consultas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/ Atendimentos / Acompanhamentos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881.819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Parto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 nascimento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531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Diagnóstico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em laboratório clínico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642.385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pt-BR" sz="1100" b="1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Bucomaxilofacial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97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Fisioterapia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49.467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Cirurgia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obstétrica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710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Diagnóstico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por teste rápido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44.375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Cirurgia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do sistema </a:t>
                      </a:r>
                      <a:r>
                        <a:rPr lang="pt-BR" sz="1100" b="1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osteomuscular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10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Diagnóstico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por radiologia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43.144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Cirurgia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das vias aéreas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superiores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710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Coleta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 material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30.534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Tratamento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 lesões, envenenamentos e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outros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98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Métodos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diagnósticos em especialidades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10.744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Terapias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especializadas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197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Diagnóstico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por tomografia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9.166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</a:t>
                      </a:r>
                      <a:r>
                        <a:rPr lang="pt-BR" sz="1100" b="1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Órteses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,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especiais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não relacionados ao ato cirúrgico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97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Diagnóstico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por </a:t>
                      </a:r>
                      <a:r>
                        <a:rPr lang="pt-BR" sz="1100" b="1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ultrasonografia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7.391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Cirurgia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do aparelho geniturinário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725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Ações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coletivas/individuais em saúde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6.301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Outras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cirurgias Múltiplas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97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Pequenas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cirurgias e cirurgias de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pele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5.755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Cirurgia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torácica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197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Diagnóstico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por anatomia patológica e </a:t>
                      </a:r>
                      <a:r>
                        <a:rPr lang="pt-BR" sz="1100" b="1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citopatologia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4.663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Cirurgia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do aparelho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digestivo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25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Tratamento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 doenças infecciosas e parasitárias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2.442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Diagnóstico vigilância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epidemiológica e ambiental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197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Deslocamento/Ajuda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 custo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1.943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Cirurgia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reparadora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97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Tratamentos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odontológicos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1.469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Tratamento Clínico de Paciente Crítico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197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Vigilância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em saúde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1.111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Tratamento de Cálculo Renal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97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Hemoterapia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Cirurgia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do aparelho da visão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725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Diagnóstico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 procedimentos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em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hemoterapia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</a:t>
                      </a:r>
                      <a:r>
                        <a:rPr lang="pt-BR" sz="1100" b="1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Órteses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especiais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relacionados ao ato cirúrgico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2524">
                <a:tc>
                  <a:txBody>
                    <a:bodyPr/>
                    <a:lstStyle/>
                    <a:p>
                      <a:pPr algn="l" rtl="0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697" marR="7697" marT="7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522614719"/>
              </p:ext>
            </p:extLst>
          </p:nvPr>
        </p:nvGraphicFramePr>
        <p:xfrm>
          <a:off x="536670" y="1268760"/>
          <a:ext cx="8607330" cy="4880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3"/>
          <p:cNvSpPr txBox="1">
            <a:spLocks/>
          </p:cNvSpPr>
          <p:nvPr/>
        </p:nvSpPr>
        <p:spPr>
          <a:xfrm>
            <a:off x="323528" y="72008"/>
            <a:ext cx="8496944" cy="836712"/>
          </a:xfrm>
          <a:prstGeom prst="rect">
            <a:avLst/>
          </a:prstGeom>
          <a:solidFill>
            <a:srgbClr val="66CCFF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Produção em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 smtClean="0">
                <a:latin typeface="Arial Black" pitchFamily="34" charset="0"/>
              </a:rPr>
              <a:t>Atenção Básica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Seta para a direita listrada 4"/>
          <p:cNvSpPr/>
          <p:nvPr/>
        </p:nvSpPr>
        <p:spPr>
          <a:xfrm rot="1688507">
            <a:off x="3977001" y="3043794"/>
            <a:ext cx="1412881" cy="1189858"/>
          </a:xfrm>
          <a:prstGeom prst="stripedRight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5229200"/>
            <a:ext cx="2016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142844" y="71414"/>
            <a:ext cx="8858312" cy="1285884"/>
          </a:xfrm>
          <a:prstGeom prst="rect">
            <a:avLst/>
          </a:prstGeom>
          <a:solidFill>
            <a:srgbClr val="66CCFF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Produção em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5000" dirty="0" smtClean="0">
                <a:latin typeface="Arial Black" pitchFamily="34" charset="0"/>
                <a:ea typeface="+mj-ea"/>
                <a:cs typeface="+mj-cs"/>
              </a:rPr>
              <a:t>ESPECIALIDADES</a:t>
            </a:r>
            <a:endParaRPr kumimoji="0" lang="pt-BR" sz="5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893130515"/>
              </p:ext>
            </p:extLst>
          </p:nvPr>
        </p:nvGraphicFramePr>
        <p:xfrm>
          <a:off x="395536" y="1700808"/>
          <a:ext cx="846217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ta para a direita listrada 5"/>
          <p:cNvSpPr/>
          <p:nvPr/>
        </p:nvSpPr>
        <p:spPr>
          <a:xfrm rot="1559064">
            <a:off x="4190924" y="3437444"/>
            <a:ext cx="1299197" cy="1189858"/>
          </a:xfrm>
          <a:prstGeom prst="stripedRightArrow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5373216"/>
            <a:ext cx="2016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1973109519"/>
              </p:ext>
            </p:extLst>
          </p:nvPr>
        </p:nvGraphicFramePr>
        <p:xfrm>
          <a:off x="393068" y="1526394"/>
          <a:ext cx="871543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ta para a direita listrada 5"/>
          <p:cNvSpPr/>
          <p:nvPr/>
        </p:nvSpPr>
        <p:spPr>
          <a:xfrm rot="1209970">
            <a:off x="3950184" y="3588372"/>
            <a:ext cx="1136165" cy="118985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0" y="52604"/>
            <a:ext cx="9108504" cy="1000132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0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Urgência – Emergência - Hospitalar</a:t>
            </a:r>
          </a:p>
        </p:txBody>
      </p:sp>
      <p:pic>
        <p:nvPicPr>
          <p:cNvPr id="7" name="Imagem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5589240"/>
            <a:ext cx="2016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3"/>
          <p:cNvSpPr txBox="1">
            <a:spLocks/>
          </p:cNvSpPr>
          <p:nvPr/>
        </p:nvSpPr>
        <p:spPr>
          <a:xfrm>
            <a:off x="0" y="72008"/>
            <a:ext cx="9108504" cy="90872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500" b="0" i="0" u="none" strike="noStrike" kern="1200" cap="none" spc="0" normalizeH="0" baseline="0" noProof="0" dirty="0" smtClean="0">
              <a:ln>
                <a:solidFill>
                  <a:schemeClr val="bg1"/>
                </a:solidFill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Urgência – Emergência – Hospitalar</a:t>
            </a:r>
          </a:p>
          <a:p>
            <a:pPr algn="ctr">
              <a:defRPr/>
            </a:pPr>
            <a:r>
              <a:rPr lang="pt-BR" sz="2000" dirty="0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3º Quadrimestre 2021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500" b="0" i="0" u="none" strike="noStrike" kern="1200" cap="none" spc="0" normalizeH="0" baseline="0" noProof="0" dirty="0" smtClean="0">
              <a:ln>
                <a:solidFill>
                  <a:schemeClr val="bg1"/>
                </a:solidFill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7727044"/>
              </p:ext>
            </p:extLst>
          </p:nvPr>
        </p:nvGraphicFramePr>
        <p:xfrm>
          <a:off x="72010" y="1124745"/>
          <a:ext cx="8892479" cy="4664634"/>
        </p:xfrm>
        <a:graphic>
          <a:graphicData uri="http://schemas.openxmlformats.org/drawingml/2006/table">
            <a:tbl>
              <a:tblPr/>
              <a:tblGrid>
                <a:gridCol w="5988644"/>
                <a:gridCol w="217788"/>
                <a:gridCol w="2686047"/>
              </a:tblGrid>
              <a:tr h="602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Equipamento de Saúde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17555">
                <a:tc>
                  <a:txBody>
                    <a:bodyPr/>
                    <a:lstStyle/>
                    <a:p>
                      <a:pPr algn="ctr" rtl="0" fontAlgn="ctr"/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835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SANTA CASA</a:t>
                      </a:r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l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 (AMBULATORIAL </a:t>
                      </a:r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+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HOSPITALAR)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177.340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7308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PS</a:t>
                      </a:r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 PRONTO SOCORRO</a:t>
                      </a:r>
                    </a:p>
                    <a:p>
                      <a:pPr algn="l" rtl="0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  MUNICIPAL – ADULTO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427.715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73085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PS</a:t>
                      </a:r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 PRONTO SOCORRO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  MUNICIPAL – INFANTIL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105.482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7308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PA</a:t>
                      </a:r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- 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PRONTO ATENDIMENTO </a:t>
                      </a:r>
                    </a:p>
                    <a:p>
                      <a:pPr algn="l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  ANTONIO TANOEIRO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80.349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76566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SAMU</a:t>
                      </a:r>
                      <a:r>
                        <a:rPr lang="pt-BR" sz="3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Unidades USB </a:t>
                      </a:r>
                      <a:endParaRPr lang="pt-BR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e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Unidade USA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20.036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pic>
        <p:nvPicPr>
          <p:cNvPr id="12" name="Imagem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6021288"/>
            <a:ext cx="18002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1922253051"/>
              </p:ext>
            </p:extLst>
          </p:nvPr>
        </p:nvGraphicFramePr>
        <p:xfrm>
          <a:off x="142844" y="1214422"/>
          <a:ext cx="885831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3"/>
          <p:cNvSpPr txBox="1">
            <a:spLocks/>
          </p:cNvSpPr>
          <p:nvPr/>
        </p:nvSpPr>
        <p:spPr>
          <a:xfrm>
            <a:off x="1016" y="52604"/>
            <a:ext cx="9107488" cy="1000132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REGULAÇÃO</a:t>
            </a:r>
            <a:endParaRPr lang="pt-BR" sz="2800" dirty="0" smtClean="0">
              <a:solidFill>
                <a:schemeClr val="bg1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Seta para a direita listrada 5"/>
          <p:cNvSpPr/>
          <p:nvPr/>
        </p:nvSpPr>
        <p:spPr>
          <a:xfrm rot="12119531">
            <a:off x="3871731" y="2543943"/>
            <a:ext cx="1181677" cy="720000"/>
          </a:xfrm>
          <a:prstGeom prst="striped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Seta para a direita listrada 6"/>
          <p:cNvSpPr/>
          <p:nvPr/>
        </p:nvSpPr>
        <p:spPr>
          <a:xfrm rot="9434704">
            <a:off x="4238370" y="3911200"/>
            <a:ext cx="1049058" cy="720000"/>
          </a:xfrm>
          <a:prstGeom prst="striped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1832" y="6381328"/>
            <a:ext cx="1116632" cy="31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-27384"/>
          <a:ext cx="9240813" cy="6885378"/>
        </p:xfrm>
        <a:graphic>
          <a:graphicData uri="http://schemas.openxmlformats.org/drawingml/2006/table">
            <a:tbl>
              <a:tblPr/>
              <a:tblGrid>
                <a:gridCol w="2627784"/>
                <a:gridCol w="748537"/>
                <a:gridCol w="691623"/>
                <a:gridCol w="720080"/>
                <a:gridCol w="72008"/>
                <a:gridCol w="2232248"/>
                <a:gridCol w="671177"/>
                <a:gridCol w="793001"/>
                <a:gridCol w="684355"/>
              </a:tblGrid>
              <a:tr h="325287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Regulação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94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Equipamento de Saúde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CONSULTA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EXAMES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Equipamento de Saúde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CONSULTA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EXAMES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9459"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232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AE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– SUZANO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7.972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10.056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18.028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AE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– VARZEA  DO CARMO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232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AMB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SEPACO MOGI DAS CRUZES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3.884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HOSP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DAS CLINICAS - ICHC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232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SANTA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CASA SUZANO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HOSP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EMILIO RIBAS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694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AME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MOGI DAS CRUZES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1.928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HOSP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 CANDIDO FONTOURA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232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PRONTO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ATENDIMENTO DE PALMEIRAS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INCOR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694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HOSP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LUZIA DE PINHO MELO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HOSP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MARIO COVAS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232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HOSP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SM DE ITAQUAQUECETUBA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HOSP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DANTE PAZZANEZE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UBS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STELINA MARIA BARBOSA (MIGUEL BADRA)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CONS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MEDICO CETRUS DIAGNOSTICO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104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UBS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JOSÉ </a:t>
                      </a:r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M.  S.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COUTINHO JR.(COLORADO)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AME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SANTO ANDRÉ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694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HOSP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ITAIM PAULISTA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CASAS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ANDRE LUIZ – GUARULHOS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694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UBS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PALMEIRAS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INST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CEMA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694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HOSP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FERRAZ DE VASCONCELOS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HOSP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SAPOPEMBA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694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SANTA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CASA SAO PAULO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AE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– </a:t>
                      </a:r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VARZEA DO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CARMO </a:t>
                      </a:r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CARDIOLOGIA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694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AME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BORROUL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HOSP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HELIOPOLIS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694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HOSP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SANTA MARCELINA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HOSP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IPIRANGA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694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AE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– VARZEA  DO CARMO – IMAGEM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HC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SAO BERNARDO DO CAMPO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232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AME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MARIA ZELIA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HOSP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VILA ALPINA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232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AME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BARRADAS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AE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– PINHEIROS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916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HOSP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GERAL DE GUARULHOS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AE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– SANTA CRUZ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694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USF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ONÉSIA BENEDITA MIGUEL(SUZANOPÓLIS</a:t>
                      </a:r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AH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– PEROLA BYINGTON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232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UBS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DR. ANDRÉ CANO GARCIA(BOA VISTA)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AME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CARAPICUÍBA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694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SANTA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CASA MOGI DAS CRUZES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HOSP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ITAPECERICA DA SERRA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232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HOSP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GERAL DE GUAIANASES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INST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 CRIANCA - ICR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694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UNIDADE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MUNICIPAL DE FISIOTERAPIA*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AACD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– MOGI DAS CRUZES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694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AE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– VARZEA  DO CARMO – GASTRO HEPATO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AACD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– OSASCO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232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HOSP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BRIGADEIRO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CAISM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VILA MARIANA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232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AME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MAUA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HOSP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 DIADEMA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232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HOSP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SAO PAULO - UNIFESP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HOSP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SIRIO LIBANES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694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UBS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PREFEITO ALBERTO NUNES MARTINS (CS II)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INST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ORTOPEDIA E TRAUMAT - IOT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232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HOSP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PADRE BENTO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ZDI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DIAG POR IMAGEM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773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HOSP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ARNALDO PEZZUTI CAVALCANTI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24" marR="6024" marT="6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>
            <a:spLocks/>
          </p:cNvSpPr>
          <p:nvPr/>
        </p:nvSpPr>
        <p:spPr>
          <a:xfrm>
            <a:off x="0" y="-27384"/>
            <a:ext cx="9108504" cy="857256"/>
          </a:xfrm>
          <a:prstGeom prst="rect">
            <a:avLst/>
          </a:prstGeom>
          <a:solidFill>
            <a:srgbClr val="66CCFF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/>
            </a:r>
            <a:b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endParaRPr kumimoji="0" lang="pt-B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Laboratório Municipal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Exames Laboratoriais</a:t>
            </a:r>
            <a:endParaRPr kumimoji="0" lang="pt-BR" sz="8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5735290"/>
              </p:ext>
            </p:extLst>
          </p:nvPr>
        </p:nvGraphicFramePr>
        <p:xfrm>
          <a:off x="35496" y="910930"/>
          <a:ext cx="9055647" cy="4894332"/>
        </p:xfrm>
        <a:graphic>
          <a:graphicData uri="http://schemas.openxmlformats.org/drawingml/2006/table">
            <a:tbl>
              <a:tblPr/>
              <a:tblGrid>
                <a:gridCol w="2384686"/>
                <a:gridCol w="2389828"/>
                <a:gridCol w="2389828"/>
                <a:gridCol w="1891305"/>
              </a:tblGrid>
              <a:tr h="4324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3º Quadrimestre</a:t>
                      </a:r>
                    </a:p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2021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Quantitativos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Média de Exames por PACIENTE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4324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Pacientes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Exames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24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19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Setembro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8.848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107.121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19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Outubro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96.300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19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Novembro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9.761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112.648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193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Dezembro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88.726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193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Totais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33.169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404.795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165304"/>
            <a:ext cx="2016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Conteúdo 7"/>
          <p:cNvSpPr>
            <a:spLocks noGrp="1"/>
          </p:cNvSpPr>
          <p:nvPr>
            <p:ph idx="1"/>
          </p:nvPr>
        </p:nvSpPr>
        <p:spPr>
          <a:xfrm>
            <a:off x="72008" y="1340768"/>
            <a:ext cx="8964488" cy="4392488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 eaLnBrk="1" hangingPunct="1">
              <a:buFont typeface="Arial" charset="0"/>
              <a:buNone/>
            </a:pPr>
            <a:endParaRPr lang="pt-BR" sz="20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pt-BR" sz="3200" b="1" dirty="0" smtClean="0">
                <a:latin typeface="Arial" charset="0"/>
                <a:cs typeface="Arial" charset="0"/>
              </a:rPr>
              <a:t>IDENTIFICAÇÃO </a:t>
            </a:r>
          </a:p>
          <a:p>
            <a:pPr algn="just" eaLnBrk="1" hangingPunct="1">
              <a:buFont typeface="Arial" charset="0"/>
              <a:buNone/>
            </a:pPr>
            <a:r>
              <a:rPr lang="pt-BR" sz="3200" dirty="0" smtClean="0">
                <a:latin typeface="Arial" charset="0"/>
                <a:cs typeface="Arial" charset="0"/>
              </a:rPr>
              <a:t>UF: </a:t>
            </a:r>
            <a:r>
              <a:rPr lang="pt-BR" sz="3200" b="1" dirty="0" smtClean="0">
                <a:latin typeface="Arial" charset="0"/>
                <a:cs typeface="Arial" charset="0"/>
              </a:rPr>
              <a:t>São Paulo </a:t>
            </a:r>
          </a:p>
          <a:p>
            <a:pPr algn="just" eaLnBrk="1" hangingPunct="1">
              <a:buFont typeface="Arial" charset="0"/>
              <a:buNone/>
            </a:pPr>
            <a:r>
              <a:rPr lang="pt-BR" sz="3200" dirty="0" smtClean="0">
                <a:latin typeface="Arial" charset="0"/>
                <a:cs typeface="Arial" charset="0"/>
              </a:rPr>
              <a:t>Município: Suzano</a:t>
            </a:r>
            <a:endParaRPr lang="pt-BR" sz="3200" b="1" dirty="0" smtClean="0"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pt-BR" sz="3200" b="1" dirty="0" smtClean="0">
                <a:latin typeface="Arial" charset="0"/>
                <a:cs typeface="Arial" charset="0"/>
              </a:rPr>
              <a:t>IBGE - 355250</a:t>
            </a:r>
          </a:p>
          <a:p>
            <a:pPr algn="ctr" eaLnBrk="1" hangingPunct="1">
              <a:buFont typeface="Arial" charset="0"/>
              <a:buNone/>
            </a:pPr>
            <a:endParaRPr lang="pt-BR" sz="3200" b="1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pt-BR" sz="3800" b="1" dirty="0" smtClean="0">
                <a:latin typeface="Arial" charset="0"/>
                <a:cs typeface="Arial" charset="0"/>
              </a:rPr>
              <a:t>Quadrimestre que se Refere o Relatório: </a:t>
            </a:r>
          </a:p>
          <a:p>
            <a:pPr algn="ctr" eaLnBrk="1" hangingPunct="1">
              <a:buFont typeface="Arial" charset="0"/>
              <a:buNone/>
            </a:pPr>
            <a:endParaRPr lang="pt-BR" sz="3800" b="1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pt-BR" sz="4500" b="1" dirty="0" smtClean="0">
                <a:latin typeface="Arial" charset="0"/>
                <a:cs typeface="Arial" charset="0"/>
              </a:rPr>
              <a:t>3º Terceiro – 2021</a:t>
            </a:r>
          </a:p>
          <a:p>
            <a:pPr algn="just" eaLnBrk="1" hangingPunct="1">
              <a:buFont typeface="Arial" charset="0"/>
              <a:buNone/>
            </a:pPr>
            <a:endParaRPr lang="pt-BR" sz="25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pt-BR" sz="25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pt-BR" sz="25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pt-BR" sz="2500" b="1" dirty="0" smtClean="0">
                <a:latin typeface="Arial" charset="0"/>
                <a:cs typeface="Arial" charset="0"/>
              </a:rPr>
              <a:t>Razão Social da Secretaria de Saúde: Secretaria Municipal de Saúde</a:t>
            </a:r>
          </a:p>
          <a:p>
            <a:pPr eaLnBrk="1" hangingPunct="1">
              <a:buNone/>
            </a:pPr>
            <a:r>
              <a:rPr lang="pt-BR" sz="2500" b="1" dirty="0" smtClean="0">
                <a:latin typeface="Arial" charset="0"/>
                <a:cs typeface="Arial" charset="0"/>
              </a:rPr>
              <a:t>CNPJ: 11.141.906/0001-42  - 46.523.056/0001-21</a:t>
            </a:r>
          </a:p>
          <a:p>
            <a:pPr eaLnBrk="1" hangingPunct="1">
              <a:buNone/>
            </a:pPr>
            <a:r>
              <a:rPr lang="pt-BR" sz="2500" b="1" dirty="0" smtClean="0">
                <a:latin typeface="Arial" charset="0"/>
                <a:cs typeface="Arial" charset="0"/>
              </a:rPr>
              <a:t>Endereço: Av. Paulo Portela s/ nº - 3º andar Jardim Paulista</a:t>
            </a:r>
          </a:p>
          <a:p>
            <a:pPr eaLnBrk="1" hangingPunct="1">
              <a:buFont typeface="Arial" charset="0"/>
              <a:buNone/>
            </a:pPr>
            <a:r>
              <a:rPr lang="pt-BR" sz="2500" b="1" dirty="0" smtClean="0">
                <a:latin typeface="Arial" charset="0"/>
                <a:cs typeface="Arial" charset="0"/>
              </a:rPr>
              <a:t>CEP: 086750-230</a:t>
            </a:r>
          </a:p>
          <a:p>
            <a:pPr eaLnBrk="1" hangingPunct="1">
              <a:buFont typeface="Arial" charset="0"/>
              <a:buNone/>
            </a:pPr>
            <a:r>
              <a:rPr lang="pt-BR" sz="2500" b="1" dirty="0" smtClean="0">
                <a:latin typeface="Arial" charset="0"/>
                <a:cs typeface="Arial" charset="0"/>
              </a:rPr>
              <a:t>Telefone: 4745-2053</a:t>
            </a:r>
          </a:p>
          <a:p>
            <a:pPr>
              <a:buNone/>
            </a:pPr>
            <a:r>
              <a:rPr lang="pt-BR" sz="2500" dirty="0" smtClean="0">
                <a:latin typeface="Arial Black" pitchFamily="34" charset="0"/>
              </a:rPr>
              <a:t>E-mail</a:t>
            </a:r>
            <a:r>
              <a:rPr lang="pt-BR" sz="2500" dirty="0">
                <a:latin typeface="Arial Black" pitchFamily="34" charset="0"/>
              </a:rPr>
              <a:t>: saude@suzano.sp.gov.br</a:t>
            </a:r>
            <a:r>
              <a:rPr lang="pt-BR" sz="2500" dirty="0"/>
              <a:t/>
            </a:r>
            <a:br>
              <a:rPr lang="pt-BR" sz="2500" dirty="0"/>
            </a:br>
            <a:r>
              <a:rPr lang="pt-BR" sz="1800" dirty="0"/>
              <a:t/>
            </a:r>
            <a:br>
              <a:rPr lang="pt-BR" sz="1800" dirty="0"/>
            </a:br>
            <a:endParaRPr lang="pt-BR" sz="2000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endParaRPr lang="pt-BR" sz="2000" b="1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endParaRPr lang="pt-BR" sz="2000" b="1" dirty="0" smtClean="0"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endParaRPr lang="pt-BR" sz="2000" dirty="0" smtClean="0">
              <a:latin typeface="Arial" charset="0"/>
              <a:cs typeface="Arial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0"/>
            <a:ext cx="201622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" y="2636912"/>
            <a:ext cx="52200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165304"/>
            <a:ext cx="833131" cy="4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0"/>
            <a:ext cx="201622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500000">
            <a:off x="1508645" y="2202908"/>
            <a:ext cx="2621854" cy="71950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500000">
            <a:off x="2967873" y="2372449"/>
            <a:ext cx="2656553" cy="72000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70249">
            <a:off x="5583596" y="5523531"/>
            <a:ext cx="3304025" cy="504000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500000">
            <a:off x="4455678" y="2541415"/>
            <a:ext cx="2656554" cy="720000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1500000">
            <a:off x="5992209" y="2685431"/>
            <a:ext cx="2656553" cy="7200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061599">
            <a:off x="910210" y="1307224"/>
            <a:ext cx="2632247" cy="6480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72008"/>
            <a:ext cx="136815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6093296"/>
            <a:ext cx="2016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6722735"/>
              </p:ext>
            </p:extLst>
          </p:nvPr>
        </p:nvGraphicFramePr>
        <p:xfrm>
          <a:off x="107504" y="980730"/>
          <a:ext cx="8964487" cy="4824530"/>
        </p:xfrm>
        <a:graphic>
          <a:graphicData uri="http://schemas.openxmlformats.org/drawingml/2006/table">
            <a:tbl>
              <a:tblPr/>
              <a:tblGrid>
                <a:gridCol w="3256384"/>
                <a:gridCol w="1254057"/>
                <a:gridCol w="1141678"/>
                <a:gridCol w="1142627"/>
                <a:gridCol w="1146436"/>
                <a:gridCol w="1023305"/>
              </a:tblGrid>
              <a:tr h="81105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Ações</a:t>
                      </a:r>
                    </a:p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3º Quadrimestre 2021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CAPS - I  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ALUMIAR 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CAPS – II 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DEVIR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CAPS - 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CAPS – i </a:t>
                      </a:r>
                      <a:endParaRPr lang="pt-BR" sz="15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ENTRELAÇOS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50168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Pacientes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 Tratamento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0168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At.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Individual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Multiprofissional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886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0168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Número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Grupos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0168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Número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Oficinas Terapêuticas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0168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Atendimento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 Enfermagem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0168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Triagem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Casos Novos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0168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Visita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 Atendimento Domiciliar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01684"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5949280"/>
            <a:ext cx="2016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3"/>
          <p:cNvSpPr txBox="1">
            <a:spLocks/>
          </p:cNvSpPr>
          <p:nvPr/>
        </p:nvSpPr>
        <p:spPr>
          <a:xfrm>
            <a:off x="179512" y="44624"/>
            <a:ext cx="8856984" cy="864096"/>
          </a:xfrm>
          <a:prstGeom prst="rect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na Atenção Básica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 err="1" smtClean="0">
                <a:ln>
                  <a:solidFill>
                    <a:schemeClr val="bg1"/>
                  </a:solidFill>
                </a:ln>
                <a:latin typeface="Arial Black" pitchFamily="34" charset="0"/>
                <a:ea typeface="+mj-ea"/>
                <a:cs typeface="+mj-cs"/>
              </a:rPr>
              <a:t>UBS’s</a:t>
            </a:r>
            <a:r>
              <a:rPr lang="pt-BR" sz="2000" dirty="0" smtClean="0">
                <a:ln>
                  <a:solidFill>
                    <a:schemeClr val="bg1"/>
                  </a:solidFill>
                </a:ln>
                <a:latin typeface="Arial Black" pitchFamily="34" charset="0"/>
                <a:ea typeface="+mj-ea"/>
                <a:cs typeface="+mj-cs"/>
              </a:rPr>
              <a:t> e </a:t>
            </a:r>
            <a:r>
              <a:rPr lang="pt-BR" sz="2000" dirty="0" err="1" smtClean="0">
                <a:ln>
                  <a:solidFill>
                    <a:schemeClr val="bg1"/>
                  </a:solidFill>
                </a:ln>
                <a:latin typeface="Arial Black" pitchFamily="34" charset="0"/>
                <a:ea typeface="+mj-ea"/>
                <a:cs typeface="+mj-cs"/>
              </a:rPr>
              <a:t>USF’s</a:t>
            </a:r>
            <a:endParaRPr kumimoji="0" lang="pt-BR" sz="2000" b="0" i="0" u="none" strike="noStrike" kern="1200" cap="none" spc="0" normalizeH="0" baseline="0" noProof="0" dirty="0" smtClean="0">
              <a:ln>
                <a:solidFill>
                  <a:schemeClr val="bg1"/>
                </a:solidFill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0658500"/>
              </p:ext>
            </p:extLst>
          </p:nvPr>
        </p:nvGraphicFramePr>
        <p:xfrm>
          <a:off x="107504" y="1052737"/>
          <a:ext cx="8928990" cy="4634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6515"/>
                <a:gridCol w="988495"/>
                <a:gridCol w="988495"/>
                <a:gridCol w="988495"/>
                <a:gridCol w="988495"/>
                <a:gridCol w="988495"/>
              </a:tblGrid>
              <a:tr h="4377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effectLst/>
                          <a:latin typeface="Calibri" panose="020F0502020204030204" pitchFamily="34" charset="0"/>
                        </a:rPr>
                        <a:t>3º Quadrimestre 2021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77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SET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OUT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NOV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DEZ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3371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56630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Calibri" panose="020F0502020204030204" pitchFamily="34" charset="0"/>
                        </a:rPr>
                        <a:t>Psiquiatria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08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effectLst/>
                          <a:latin typeface="Calibri" panose="020F0502020204030204" pitchFamily="34" charset="0"/>
                        </a:rPr>
                        <a:t>CONSULTA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583</a:t>
                      </a:r>
                    </a:p>
                  </a:txBody>
                  <a:tcPr marL="0" marR="0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458</a:t>
                      </a:r>
                    </a:p>
                  </a:txBody>
                  <a:tcPr marL="0" marR="0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670</a:t>
                      </a:r>
                    </a:p>
                  </a:txBody>
                  <a:tcPr marL="0" marR="0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512</a:t>
                      </a:r>
                    </a:p>
                  </a:txBody>
                  <a:tcPr marL="0" marR="0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2.223</a:t>
                      </a:r>
                    </a:p>
                  </a:txBody>
                  <a:tcPr marL="0" marR="0" marT="0" marB="0" anchor="ctr">
                    <a:solidFill>
                      <a:srgbClr val="66CCFF"/>
                    </a:solidFill>
                  </a:tcPr>
                </a:tc>
              </a:tr>
              <a:tr h="1744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6630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Calibri" panose="020F0502020204030204" pitchFamily="34" charset="0"/>
                        </a:rPr>
                        <a:t>Psicologia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7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Atendimento Individual</a:t>
                      </a:r>
                    </a:p>
                  </a:txBody>
                  <a:tcPr marL="0" marR="0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2.152</a:t>
                      </a:r>
                    </a:p>
                  </a:txBody>
                  <a:tcPr marL="0" marR="0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1.631</a:t>
                      </a:r>
                    </a:p>
                  </a:txBody>
                  <a:tcPr marL="0" marR="0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1.842</a:t>
                      </a:r>
                    </a:p>
                  </a:txBody>
                  <a:tcPr marL="0" marR="0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854</a:t>
                      </a:r>
                    </a:p>
                  </a:txBody>
                  <a:tcPr marL="0" marR="0" marT="0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6.479</a:t>
                      </a:r>
                    </a:p>
                  </a:txBody>
                  <a:tcPr marL="0" marR="0" marT="0" marB="0" anchor="ctr">
                    <a:solidFill>
                      <a:srgbClr val="66CCFF"/>
                    </a:solidFill>
                  </a:tcPr>
                </a:tc>
              </a:tr>
              <a:tr h="437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Atividades Coletivas com mínimo 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</a:t>
                      </a:r>
                    </a:p>
                    <a:p>
                      <a:pPr algn="ctr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participantes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1.159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14479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pic>
        <p:nvPicPr>
          <p:cNvPr id="10" name="Imagem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80728"/>
            <a:ext cx="1656184" cy="92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25422631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6137634"/>
            <a:ext cx="1728192" cy="60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C:\Users\diomarnj\Desktop\download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187220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899592" y="836712"/>
          <a:ext cx="7488832" cy="5077125"/>
        </p:xfrm>
        <a:graphic>
          <a:graphicData uri="http://schemas.openxmlformats.org/drawingml/2006/table">
            <a:tbl>
              <a:tblPr/>
              <a:tblGrid>
                <a:gridCol w="5269918"/>
                <a:gridCol w="274698"/>
                <a:gridCol w="1944216"/>
              </a:tblGrid>
              <a:tr h="2191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PACIENTES 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ATENDIDOS 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HIV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DIABETES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DST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TB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Hipertensão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Gestantes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Transtorno 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Mental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Uso 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prejudicial de Álcool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Uso 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prejudicial do </a:t>
                      </a:r>
                      <a:r>
                        <a:rPr lang="pt-BR" sz="1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Crack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Uso 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prejudicial de Outras Drogas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15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ATENDIMENTOS Compartilhados c/ 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Equipamentos de Saúde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91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Ambulatório 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Especialidades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Ambulatório 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TB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CAPS – 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Adulto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CAPS 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CREAS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Hospital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Serviços 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Urgência e Emergência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Unidade 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Básica de Saúde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ctr" fontAlgn="ctr"/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6408712" y="116632"/>
            <a:ext cx="1979712" cy="646331"/>
          </a:xfrm>
          <a:prstGeom prst="rect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ctr" fontAlgn="ctr"/>
            <a:r>
              <a:rPr lang="pt-BR" b="1" dirty="0" smtClean="0">
                <a:solidFill>
                  <a:srgbClr val="000000"/>
                </a:solidFill>
                <a:latin typeface="Calibri"/>
              </a:rPr>
              <a:t>3º Quadrimestre </a:t>
            </a:r>
          </a:p>
          <a:p>
            <a:pPr algn="ctr" fontAlgn="ctr"/>
            <a:r>
              <a:rPr lang="pt-BR" b="1" dirty="0" smtClean="0">
                <a:solidFill>
                  <a:srgbClr val="000000"/>
                </a:solidFill>
                <a:latin typeface="Calibri"/>
              </a:rPr>
              <a:t>2021</a:t>
            </a:r>
            <a:endParaRPr lang="pt-BR" dirty="0"/>
          </a:p>
        </p:txBody>
      </p:sp>
      <p:pic>
        <p:nvPicPr>
          <p:cNvPr id="8" name="Imagem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0"/>
            <a:ext cx="115212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>
            <a:spLocks/>
          </p:cNvSpPr>
          <p:nvPr/>
        </p:nvSpPr>
        <p:spPr>
          <a:xfrm>
            <a:off x="32" y="0"/>
            <a:ext cx="9144000" cy="6858000"/>
          </a:xfrm>
          <a:prstGeom prst="rect">
            <a:avLst/>
          </a:prstGeom>
          <a:solidFill>
            <a:srgbClr val="66CC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4" name="Elipse 4"/>
          <p:cNvSpPr/>
          <p:nvPr/>
        </p:nvSpPr>
        <p:spPr>
          <a:xfrm>
            <a:off x="1734534" y="2856273"/>
            <a:ext cx="5960684" cy="30984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400" b="1" kern="1200" dirty="0">
              <a:solidFill>
                <a:schemeClr val="bg1"/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695984"/>
            <a:ext cx="1428760" cy="8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http://aamae.org.br/admin/galeria/imgNot/1318005810_logo_sam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71612"/>
            <a:ext cx="757242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44016"/>
            <a:ext cx="201622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093296"/>
            <a:ext cx="2016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51519" y="188640"/>
          <a:ext cx="8712968" cy="5616623"/>
        </p:xfrm>
        <a:graphic>
          <a:graphicData uri="http://schemas.openxmlformats.org/drawingml/2006/table">
            <a:tbl>
              <a:tblPr/>
              <a:tblGrid>
                <a:gridCol w="5956825"/>
                <a:gridCol w="207452"/>
                <a:gridCol w="2548691"/>
              </a:tblGrid>
              <a:tr h="1189727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3º Quadrimestre</a:t>
                      </a:r>
                    </a:p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2021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553362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33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Envio de Unidade de Suporte AVANÇADO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553362">
                <a:tc>
                  <a:txBody>
                    <a:bodyPr/>
                    <a:lstStyle/>
                    <a:p>
                      <a:pPr algn="l" rtl="0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33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Envio de Unidade de Suporte BÁSICO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3.293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553362">
                <a:tc>
                  <a:txBody>
                    <a:bodyPr/>
                    <a:lstStyle/>
                    <a:p>
                      <a:pPr algn="l" rtl="0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33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Orientação Médica - sem envio de Recursos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553362">
                <a:tc>
                  <a:txBody>
                    <a:bodyPr/>
                    <a:lstStyle/>
                    <a:p>
                      <a:pPr algn="l" rtl="0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33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TROTE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pic>
        <p:nvPicPr>
          <p:cNvPr id="12" name="Imagem 11" descr="http://aamae.org.br/admin/galeria/imgNot/1318005810_logo_sam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60648"/>
            <a:ext cx="3024336" cy="13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789"/>
            <a:ext cx="8424936" cy="573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093296"/>
            <a:ext cx="2016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5544409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165304"/>
            <a:ext cx="2016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1267247"/>
              </p:ext>
            </p:extLst>
          </p:nvPr>
        </p:nvGraphicFramePr>
        <p:xfrm>
          <a:off x="72008" y="44624"/>
          <a:ext cx="9036496" cy="617721"/>
        </p:xfrm>
        <a:graphic>
          <a:graphicData uri="http://schemas.openxmlformats.org/drawingml/2006/table">
            <a:tbl>
              <a:tblPr/>
              <a:tblGrid>
                <a:gridCol w="9036496"/>
              </a:tblGrid>
              <a:tr h="4828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5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VIGILÂNCIA AMBIENTAL </a:t>
                      </a:r>
                      <a:endParaRPr lang="pt-BR" sz="1500" b="1" i="0" u="none" strike="noStrike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  <a:p>
                      <a:pPr algn="ctr" rtl="0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3º Quadrimestre 2021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8906939"/>
              </p:ext>
            </p:extLst>
          </p:nvPr>
        </p:nvGraphicFramePr>
        <p:xfrm>
          <a:off x="107504" y="692696"/>
          <a:ext cx="5112568" cy="5040563"/>
        </p:xfrm>
        <a:graphic>
          <a:graphicData uri="http://schemas.openxmlformats.org/drawingml/2006/table">
            <a:tbl>
              <a:tblPr/>
              <a:tblGrid>
                <a:gridCol w="4190630"/>
                <a:gridCol w="921938"/>
              </a:tblGrid>
              <a:tr h="3564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AÇÕES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3564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Visitas Realizadas à Imóveis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1.407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564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Visitas Realizadas -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Avalização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Densidade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Lavraria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3.029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064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Investigação de Denúncias – Cuidados contra a dengue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564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Visitas a pontos Estratégicos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564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Denúncia (Ambiental)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5647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Animais </a:t>
                      </a:r>
                      <a:r>
                        <a:rPr lang="pt-BR" sz="1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Sinantrópicos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3564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Visitas e Orientações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4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Desratização em Prédios Públicos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64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Desinsetização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em Prédios Públicos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564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Animais Peçonhentos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3564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Visitas e Orientações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4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Captura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474"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1444138"/>
              </p:ext>
            </p:extLst>
          </p:nvPr>
        </p:nvGraphicFramePr>
        <p:xfrm>
          <a:off x="5364089" y="692696"/>
          <a:ext cx="3600400" cy="5124567"/>
        </p:xfrm>
        <a:graphic>
          <a:graphicData uri="http://schemas.openxmlformats.org/drawingml/2006/table">
            <a:tbl>
              <a:tblPr/>
              <a:tblGrid>
                <a:gridCol w="3205156"/>
                <a:gridCol w="395244"/>
              </a:tblGrid>
              <a:tr h="30003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Animais Silvestres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00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Visitas e Orientações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Captura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003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Cães, Gatos e Cavalos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00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Cães Capturados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Gatos Capturados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Eutanásias realizadas em Cães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Eutanásias realizadas em Gatos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003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Investigação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40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Denúncias sobre Cães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Denúncias sobre Gatos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Denúncias sobre Cavalos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003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Campanhas e Feiras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00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Castração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Vacinação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Adoção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l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8024249"/>
              </p:ext>
            </p:extLst>
          </p:nvPr>
        </p:nvGraphicFramePr>
        <p:xfrm>
          <a:off x="0" y="2967"/>
          <a:ext cx="9108504" cy="617721"/>
        </p:xfrm>
        <a:graphic>
          <a:graphicData uri="http://schemas.openxmlformats.org/drawingml/2006/table">
            <a:tbl>
              <a:tblPr/>
              <a:tblGrid>
                <a:gridCol w="9108504"/>
              </a:tblGrid>
              <a:tr h="4828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5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VIGILÂNCIA </a:t>
                      </a:r>
                      <a:r>
                        <a:rPr lang="pt-BR" sz="25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SANITÁRIA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3º Quadrimestre 2021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pic>
        <p:nvPicPr>
          <p:cNvPr id="6" name="Imagem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949280"/>
            <a:ext cx="17281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3290537"/>
              </p:ext>
            </p:extLst>
          </p:nvPr>
        </p:nvGraphicFramePr>
        <p:xfrm>
          <a:off x="72008" y="692700"/>
          <a:ext cx="8964488" cy="5086095"/>
        </p:xfrm>
        <a:graphic>
          <a:graphicData uri="http://schemas.openxmlformats.org/drawingml/2006/table">
            <a:tbl>
              <a:tblPr/>
              <a:tblGrid>
                <a:gridCol w="6948333"/>
                <a:gridCol w="2016155"/>
              </a:tblGrid>
              <a:tr h="246069">
                <a:tc gridSpan="2">
                  <a:txBody>
                    <a:bodyPr/>
                    <a:lstStyle/>
                    <a:p>
                      <a:pPr algn="ctr" rtl="0" fontAlgn="ctr"/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843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Programada (Inicial + Rotina)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189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843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Denúncia (Sanitária)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843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Solicitação de Outros Órgãos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6069">
                <a:tc gridSpan="2">
                  <a:txBody>
                    <a:bodyPr/>
                    <a:lstStyle/>
                    <a:p>
                      <a:pPr algn="ctr" fontAlgn="ctr"/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843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Licença Deferida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843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Cancelamento Deferido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843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Auto de Infração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843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Interdições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843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Produtos Inutilizados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9997">
                <a:tc gridSpan="2">
                  <a:txBody>
                    <a:bodyPr/>
                    <a:lstStyle/>
                    <a:p>
                      <a:pPr algn="ctr" fontAlgn="ctr"/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7634">
                <a:tc gridSpan="2">
                  <a:txBody>
                    <a:bodyPr/>
                    <a:lstStyle/>
                    <a:p>
                      <a:pPr algn="ctr" rtl="0" fontAlgn="ctr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763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                  Qualidade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 Água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84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                                                Amostras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Colhidas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3684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                                          Análise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Laudos 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(100%)                          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0145396"/>
              </p:ext>
            </p:extLst>
          </p:nvPr>
        </p:nvGraphicFramePr>
        <p:xfrm>
          <a:off x="35496" y="2967"/>
          <a:ext cx="9071992" cy="663441"/>
        </p:xfrm>
        <a:graphic>
          <a:graphicData uri="http://schemas.openxmlformats.org/drawingml/2006/table">
            <a:tbl>
              <a:tblPr/>
              <a:tblGrid>
                <a:gridCol w="9071992"/>
              </a:tblGrid>
              <a:tr h="54571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5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VIGILÂNCIA </a:t>
                      </a:r>
                      <a:r>
                        <a:rPr lang="pt-BR" sz="25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EPIDEMIOLÓGICA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3º Quadrimestre - 2021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07504" y="764705"/>
          <a:ext cx="4176464" cy="5112574"/>
        </p:xfrm>
        <a:graphic>
          <a:graphicData uri="http://schemas.openxmlformats.org/drawingml/2006/table">
            <a:tbl>
              <a:tblPr/>
              <a:tblGrid>
                <a:gridCol w="3337571"/>
                <a:gridCol w="838893"/>
              </a:tblGrid>
              <a:tr h="26888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Doenças Transmissíveis Notificadas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C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26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COVID-19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6.132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688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Meningite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88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Sarampo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88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Influenza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88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Rubéola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888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Doenças Não Transmissíveis Notificadas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C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88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Dengue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8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Leptospirose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88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Outras Notificações Compulsórias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C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88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Acidente de Trabalho Grave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8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Acidentes com Material Biológico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8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Atendimento Antirrábico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8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Intoxicações Exógenas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8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Violência do Sexo Masculino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8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Violência Doméstica - Criança e Adolescente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8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Violência Doméstica - Idoso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8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Violência Doméstica - Mulher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8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Violência Sexual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4427984" y="771652"/>
          <a:ext cx="4536504" cy="5897706"/>
        </p:xfrm>
        <a:graphic>
          <a:graphicData uri="http://schemas.openxmlformats.org/drawingml/2006/table">
            <a:tbl>
              <a:tblPr/>
              <a:tblGrid>
                <a:gridCol w="3893833"/>
                <a:gridCol w="642671"/>
              </a:tblGrid>
              <a:tr h="25814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Tuberculose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C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8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Abandono de Tratamento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Alta (CURA)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Casos Novos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Exames para Diagnóstico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Óbitos em decorrência da Tuberculose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00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Hanseníase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C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8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Alta (CURA)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Casos Novos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00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Vacinação - "ROTINA"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C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8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 a 12 meses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a 4 anos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a 19 anos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 a 59 anos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 anos ou mais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Gestante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00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Campanha Influenza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C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8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Idosos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12.031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Crianças (6 meses a 5 anos)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11.763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Grupos prioritários "SEM COMORBIDADES"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9.418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Gestante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Grupos prioritários "COM COMORBIDADES"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Trabalhadores da Saúde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007">
                <a:tc>
                  <a:txBody>
                    <a:bodyPr/>
                    <a:lstStyle/>
                    <a:p>
                      <a:pPr algn="l" rtl="0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pic>
        <p:nvPicPr>
          <p:cNvPr id="11" name="Imagem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021288"/>
            <a:ext cx="13681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72626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Conteúdo 7"/>
          <p:cNvSpPr>
            <a:spLocks noGrp="1"/>
          </p:cNvSpPr>
          <p:nvPr>
            <p:ph idx="1"/>
          </p:nvPr>
        </p:nvSpPr>
        <p:spPr>
          <a:xfrm>
            <a:off x="4355976" y="5301208"/>
            <a:ext cx="4248472" cy="115212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algn="ctr" eaLnBrk="1" hangingPunct="1">
              <a:buFont typeface="Arial" charset="0"/>
              <a:buNone/>
            </a:pPr>
            <a:endParaRPr lang="pt-BR" b="1" dirty="0" smtClean="0">
              <a:latin typeface="Arial" charset="0"/>
              <a:cs typeface="Arial" charset="0"/>
            </a:endParaRPr>
          </a:p>
          <a:p>
            <a:pPr algn="ctr">
              <a:buNone/>
            </a:pPr>
            <a:r>
              <a:rPr lang="pt-BR" sz="2300" b="1" dirty="0" smtClean="0"/>
              <a:t>Pedro Charles Shirakawa </a:t>
            </a:r>
            <a:r>
              <a:rPr lang="pt-BR" sz="2300" b="1" dirty="0" err="1" smtClean="0"/>
              <a:t>Ishi</a:t>
            </a:r>
            <a:endParaRPr lang="pt-BR" sz="2300" b="1" dirty="0" smtClean="0">
              <a:latin typeface="Arial" charset="0"/>
              <a:cs typeface="Arial" charset="0"/>
            </a:endParaRPr>
          </a:p>
          <a:p>
            <a:pPr algn="ctr">
              <a:buNone/>
            </a:pPr>
            <a:r>
              <a:rPr lang="pt-BR" sz="1500" b="1" dirty="0" smtClean="0">
                <a:latin typeface="Arial" charset="0"/>
                <a:cs typeface="Arial" charset="0"/>
              </a:rPr>
              <a:t>Secretário Municipal de Saúde </a:t>
            </a:r>
          </a:p>
          <a:p>
            <a:pPr algn="ctr">
              <a:buNone/>
            </a:pPr>
            <a:endParaRPr lang="pt-BR" sz="2100" b="1" dirty="0" smtClean="0">
              <a:latin typeface="Arial" charset="0"/>
              <a:cs typeface="Arial" charset="0"/>
            </a:endParaRPr>
          </a:p>
          <a:p>
            <a:pPr algn="r" eaLnBrk="1" hangingPunct="1">
              <a:buNone/>
            </a:pPr>
            <a:endParaRPr lang="pt-BR" sz="1800" b="1" dirty="0" smtClean="0">
              <a:latin typeface="Arial" charset="0"/>
              <a:cs typeface="Arial" charset="0"/>
            </a:endParaRPr>
          </a:p>
          <a:p>
            <a:pPr algn="r" eaLnBrk="1" hangingPunct="1">
              <a:buNone/>
            </a:pPr>
            <a:endParaRPr lang="pt-BR" sz="1800" b="1" dirty="0" smtClean="0">
              <a:latin typeface="Arial" charset="0"/>
              <a:cs typeface="Arial" charset="0"/>
            </a:endParaRPr>
          </a:p>
          <a:p>
            <a:pPr algn="r" eaLnBrk="1" hangingPunct="1">
              <a:buNone/>
            </a:pPr>
            <a:endParaRPr lang="pt-BR" sz="1600" b="1" dirty="0" smtClean="0">
              <a:latin typeface="Arial" charset="0"/>
              <a:cs typeface="Arial" charset="0"/>
            </a:endParaRPr>
          </a:p>
          <a:p>
            <a:pPr algn="r" eaLnBrk="1" hangingPunct="1">
              <a:buNone/>
            </a:pPr>
            <a:endParaRPr lang="pt-BR" sz="1600" b="1" dirty="0" smtClean="0">
              <a:latin typeface="Arial" charset="0"/>
              <a:cs typeface="Arial" charset="0"/>
            </a:endParaRPr>
          </a:p>
          <a:p>
            <a:pPr algn="r" eaLnBrk="1" hangingPunct="1">
              <a:buNone/>
            </a:pPr>
            <a:endParaRPr lang="pt-BR" sz="1600" b="1" dirty="0" smtClean="0">
              <a:latin typeface="Arial" charset="0"/>
              <a:cs typeface="Arial" charset="0"/>
            </a:endParaRPr>
          </a:p>
          <a:p>
            <a:pPr algn="r" eaLnBrk="1" hangingPunct="1">
              <a:buNone/>
            </a:pPr>
            <a:endParaRPr lang="pt-BR" sz="1600" b="1" dirty="0" smtClean="0">
              <a:latin typeface="Arial" charset="0"/>
              <a:cs typeface="Arial" charset="0"/>
            </a:endParaRPr>
          </a:p>
          <a:p>
            <a:pPr algn="r" eaLnBrk="1" hangingPunct="1">
              <a:buNone/>
            </a:pPr>
            <a:endParaRPr lang="pt-BR" sz="1600" b="1" dirty="0" smtClean="0">
              <a:latin typeface="Arial" charset="0"/>
              <a:cs typeface="Arial" charset="0"/>
            </a:endParaRPr>
          </a:p>
          <a:p>
            <a:pPr algn="r" eaLnBrk="1" hangingPunct="1">
              <a:buNone/>
            </a:pPr>
            <a:endParaRPr lang="pt-BR" sz="1400" b="1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endParaRPr lang="pt-BR" sz="9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endParaRPr lang="pt-BR" sz="14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endParaRPr lang="pt-BR" sz="1800" b="1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endParaRPr lang="pt-BR" sz="2000" b="1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endParaRPr lang="pt-BR" sz="2000" b="1" dirty="0" smtClean="0"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endParaRPr lang="pt-BR" sz="2000" dirty="0" smtClean="0">
              <a:latin typeface="Arial" charset="0"/>
              <a:cs typeface="Arial" charset="0"/>
            </a:endParaRPr>
          </a:p>
        </p:txBody>
      </p:sp>
      <p:sp>
        <p:nvSpPr>
          <p:cNvPr id="6" name="Espaço Reservado para Conteúdo 7"/>
          <p:cNvSpPr txBox="1">
            <a:spLocks/>
          </p:cNvSpPr>
          <p:nvPr/>
        </p:nvSpPr>
        <p:spPr>
          <a:xfrm>
            <a:off x="1691680" y="1556792"/>
            <a:ext cx="5112568" cy="2088232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None/>
              <a:tabLst/>
              <a:defRPr/>
            </a:pPr>
            <a:endParaRPr kumimoji="0" lang="pt-BR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65760" lvl="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</a:pPr>
            <a:r>
              <a:rPr lang="pt-BR" sz="2500" dirty="0" smtClean="0"/>
              <a:t>Rodrigo </a:t>
            </a:r>
            <a:r>
              <a:rPr lang="pt-BR" sz="2500" dirty="0" err="1" smtClean="0"/>
              <a:t>Kenji</a:t>
            </a:r>
            <a:r>
              <a:rPr lang="pt-BR" sz="2500" dirty="0" smtClean="0"/>
              <a:t> de Souza </a:t>
            </a:r>
            <a:r>
              <a:rPr lang="pt-BR" sz="2500" dirty="0" err="1" smtClean="0"/>
              <a:t>Ashiuchi</a:t>
            </a:r>
            <a:endParaRPr lang="pt-BR" sz="2500" dirty="0" smtClean="0"/>
          </a:p>
          <a:p>
            <a:pPr marL="365760" lvl="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</a:pPr>
            <a:r>
              <a:rPr lang="pt-BR" sz="2500" b="1" dirty="0" smtClean="0"/>
              <a:t>Prefeito Municipal 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t-B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None/>
              <a:tabLst/>
              <a:defRPr/>
            </a:pPr>
            <a:endParaRPr kumimoji="0" lang="pt-BR" sz="9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4034" name="Picture 2" descr="Prefei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236" y="1556792"/>
            <a:ext cx="1500188" cy="2253615"/>
          </a:xfrm>
          <a:prstGeom prst="rect">
            <a:avLst/>
          </a:prstGeom>
          <a:noFill/>
        </p:spPr>
      </p:pic>
      <p:pic>
        <p:nvPicPr>
          <p:cNvPr id="10" name="Imagem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201622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917" y="3356992"/>
            <a:ext cx="15335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564" y="3356992"/>
            <a:ext cx="2088232" cy="23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6430350"/>
              </p:ext>
            </p:extLst>
          </p:nvPr>
        </p:nvGraphicFramePr>
        <p:xfrm>
          <a:off x="35496" y="2967"/>
          <a:ext cx="9071992" cy="663441"/>
        </p:xfrm>
        <a:graphic>
          <a:graphicData uri="http://schemas.openxmlformats.org/drawingml/2006/table">
            <a:tbl>
              <a:tblPr/>
              <a:tblGrid>
                <a:gridCol w="9071992"/>
              </a:tblGrid>
              <a:tr h="54571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5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VIGILÂNCIA </a:t>
                      </a:r>
                      <a:r>
                        <a:rPr lang="pt-BR" sz="25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EPIDEMIOLÓGICA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Ano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-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899592" y="764704"/>
          <a:ext cx="7344816" cy="720080"/>
        </p:xfrm>
        <a:graphic>
          <a:graphicData uri="http://schemas.openxmlformats.org/drawingml/2006/table">
            <a:tbl>
              <a:tblPr/>
              <a:tblGrid>
                <a:gridCol w="7344816"/>
              </a:tblGrid>
              <a:tr h="72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Campanha Vacinação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contra</a:t>
                      </a:r>
                    </a:p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COVID-19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1" name="Imagem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6425952"/>
            <a:ext cx="12961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2743713"/>
              </p:ext>
            </p:extLst>
          </p:nvPr>
        </p:nvGraphicFramePr>
        <p:xfrm>
          <a:off x="2051721" y="1556792"/>
          <a:ext cx="6696743" cy="47525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0698"/>
                <a:gridCol w="166035"/>
                <a:gridCol w="1106899"/>
                <a:gridCol w="2103111"/>
              </a:tblGrid>
              <a:tr h="4404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CATEGORIA DO GRUPO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Doses</a:t>
                      </a:r>
                      <a:r>
                        <a:rPr lang="pt-BR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Aplicadas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5380">
                <a:tc>
                  <a:txBody>
                    <a:bodyPr/>
                    <a:lstStyle/>
                    <a:p>
                      <a:pPr algn="l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434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População em Geral 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292.328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552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Idoso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101.955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434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População em Geral - Menores de 18 anos 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47.822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434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Comorbidades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42.188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53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Trabalhadores da Saúde 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22.215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53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Trabalhadores da Educação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14.267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434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Deficientes / BPC 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3.221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434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Motorista e Cobradores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434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Trabalhadores da Segurança 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785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434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Moradores Situação de Rua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434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Comorbidades - Menores de 18 anos 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518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434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Deficientes / BPC - Menores de 18 anos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434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Aeroviários 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434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Metroviários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53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Quilombolas / Indigenas 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5380">
                <a:tc>
                  <a:txBody>
                    <a:bodyPr/>
                    <a:lstStyle/>
                    <a:p>
                      <a:pPr algn="l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812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GERAL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527.762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2626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309320"/>
            <a:ext cx="1584176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5766025"/>
              </p:ext>
            </p:extLst>
          </p:nvPr>
        </p:nvGraphicFramePr>
        <p:xfrm>
          <a:off x="467544" y="1196763"/>
          <a:ext cx="8424936" cy="4680508"/>
        </p:xfrm>
        <a:graphic>
          <a:graphicData uri="http://schemas.openxmlformats.org/drawingml/2006/table">
            <a:tbl>
              <a:tblPr/>
              <a:tblGrid>
                <a:gridCol w="5709462"/>
                <a:gridCol w="2715474"/>
              </a:tblGrid>
              <a:tr h="5496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Inspeções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3º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Quadrimestre</a:t>
                      </a:r>
                    </a:p>
                    <a:p>
                      <a:pPr algn="ctr" fontAlgn="b"/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2021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37733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Casos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Novos de HIV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37733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Casos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Seguimento HIV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675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7733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Óbitos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decorrência de HIV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37733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Não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consta HIV na declaração de óbito.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7733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Abandono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Tratamento - HIV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37733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Casos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TRANSFERIDOS para outro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Municipio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7733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Teste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rápido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76.653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37733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Testagem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Laboratório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7733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Casos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Tratamento -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Sifílis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(Mulheres)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37733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Casos em Tratamento - </a:t>
                      </a:r>
                      <a:r>
                        <a:rPr lang="pt-B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Sifílis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(Mulheres TRANS)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7733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Casos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Tratamento -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Sifílis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(Homens)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894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C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TA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–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Intinerante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37733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Pessoas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Atendidas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7733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Aconselhamentos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individuais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7733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Teste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rápido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7733"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Testagem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Laboratório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5966">
                <a:tc>
                  <a:txBody>
                    <a:bodyPr/>
                    <a:lstStyle/>
                    <a:p>
                      <a:pPr algn="l" rtl="0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" name="Elipse 6"/>
          <p:cNvSpPr/>
          <p:nvPr/>
        </p:nvSpPr>
        <p:spPr>
          <a:xfrm>
            <a:off x="6660232" y="44624"/>
            <a:ext cx="1872208" cy="1080120"/>
          </a:xfrm>
          <a:prstGeom prst="ellipse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10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9878" y="188640"/>
            <a:ext cx="733425" cy="447675"/>
          </a:xfrm>
          <a:prstGeom prst="rect">
            <a:avLst/>
          </a:prstGeom>
          <a:noFill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6563" y="764704"/>
            <a:ext cx="1187845" cy="16808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</p:spPr>
      </p:pic>
      <p:pic>
        <p:nvPicPr>
          <p:cNvPr id="15" name="Imagem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16632"/>
            <a:ext cx="19259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725144"/>
            <a:ext cx="1933929" cy="8640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http://sinasc.saude.gov.br/imagens/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41682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6237312"/>
            <a:ext cx="2016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>
            <a:spLocks/>
          </p:cNvSpPr>
          <p:nvPr/>
        </p:nvSpPr>
        <p:spPr>
          <a:xfrm>
            <a:off x="72008" y="71414"/>
            <a:ext cx="8964488" cy="785818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800" dirty="0" smtClean="0">
                <a:solidFill>
                  <a:schemeClr val="tx1"/>
                </a:solidFill>
                <a:latin typeface="Arial Black" pitchFamily="34" charset="0"/>
              </a:rPr>
              <a:t>SINASC</a:t>
            </a:r>
            <a:endParaRPr kumimoji="0" lang="pt-BR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6719905"/>
              </p:ext>
            </p:extLst>
          </p:nvPr>
        </p:nvGraphicFramePr>
        <p:xfrm>
          <a:off x="323528" y="1045584"/>
          <a:ext cx="8424936" cy="4831688"/>
        </p:xfrm>
        <a:graphic>
          <a:graphicData uri="http://schemas.openxmlformats.org/drawingml/2006/table">
            <a:tbl>
              <a:tblPr/>
              <a:tblGrid>
                <a:gridCol w="3364020"/>
                <a:gridCol w="3274710"/>
                <a:gridCol w="1786206"/>
              </a:tblGrid>
              <a:tr h="87886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NASCIMENTOS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3º Quadrimestre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</a:tr>
              <a:tr h="8788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7373"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878863"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Nascidos VIVOS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1.256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</a:tr>
              <a:tr h="878863"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Parto Natural 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46,8%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878863"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Parto Cesário 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53,2%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pic>
        <p:nvPicPr>
          <p:cNvPr id="6" name="Imagem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6165304"/>
            <a:ext cx="2016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35496" y="71414"/>
            <a:ext cx="9001156" cy="693290"/>
          </a:xfrm>
          <a:prstGeom prst="rect">
            <a:avLst/>
          </a:prstGeom>
          <a:solidFill>
            <a:srgbClr val="66CCFF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800" dirty="0" smtClean="0">
                <a:solidFill>
                  <a:schemeClr val="tx1"/>
                </a:solidFill>
                <a:latin typeface="Arial Black" pitchFamily="34" charset="0"/>
              </a:rPr>
              <a:t> Óbitos  </a:t>
            </a:r>
            <a:endParaRPr kumimoji="0" lang="pt-BR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6050735"/>
              </p:ext>
            </p:extLst>
          </p:nvPr>
        </p:nvGraphicFramePr>
        <p:xfrm>
          <a:off x="0" y="908720"/>
          <a:ext cx="9144001" cy="5886959"/>
        </p:xfrm>
        <a:graphic>
          <a:graphicData uri="http://schemas.openxmlformats.org/drawingml/2006/table">
            <a:tbl>
              <a:tblPr/>
              <a:tblGrid>
                <a:gridCol w="6720152"/>
                <a:gridCol w="165124"/>
                <a:gridCol w="1075824"/>
                <a:gridCol w="1139111"/>
                <a:gridCol w="43790"/>
              </a:tblGrid>
              <a:tr h="4793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GRUPOS DE CAUSA </a:t>
                      </a:r>
                    </a:p>
                  </a:txBody>
                  <a:tcPr marL="9195" marR="9195" marT="91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3º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Quadrimestre</a:t>
                      </a:r>
                    </a:p>
                    <a:p>
                      <a:pPr algn="ctr" fontAlgn="b"/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2021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95" marR="9195" marT="91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95" marR="9195" marT="91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62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Outras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Causas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21,3%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662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Causas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Mal Definidas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20,2%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62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Doenças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 Aparelho Circulatório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18,3%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62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Neoplasias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13,4%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62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Doenças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 Aparelho Respiratório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8,1%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62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COVID-19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7,3%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62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Causas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Externas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6,5%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62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Doenças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 Aparelho Digestivo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8203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                                  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Total Geral </a:t>
                      </a:r>
                    </a:p>
                  </a:txBody>
                  <a:tcPr marL="9195" marR="9195" marT="91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1973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95" marR="9195" marT="91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95" marR="9195" marT="91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95" marR="9195" marT="91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8406"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INFANTIL (MENORES DE 1 ANO)</a:t>
                      </a:r>
                    </a:p>
                  </a:txBody>
                  <a:tcPr marL="9195" marR="9195" marT="91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alibri" pitchFamily="34" charset="0"/>
                        </a:rPr>
                        <a:t>8</a:t>
                      </a:r>
                      <a:endParaRPr lang="pt-BR" sz="1600" b="1" dirty="0">
                        <a:latin typeface="Calibri" pitchFamily="34" charset="0"/>
                      </a:endParaRPr>
                    </a:p>
                  </a:txBody>
                  <a:tcPr marL="9195" marR="9195" marT="91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95" marR="9195" marT="91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2684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Óbitos a Investigar                           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MULHERES em IDADE FÉRTIL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95" marR="9195" marT="91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alibri" pitchFamily="34" charset="0"/>
                        </a:rPr>
                        <a:t>33</a:t>
                      </a:r>
                      <a:endParaRPr lang="pt-BR" sz="1600" b="1" dirty="0">
                        <a:latin typeface="Calibri" pitchFamily="34" charset="0"/>
                      </a:endParaRPr>
                    </a:p>
                  </a:txBody>
                  <a:tcPr marL="9195" marR="9195" marT="91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95" marR="9195" marT="91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8406"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MATERNO</a:t>
                      </a:r>
                    </a:p>
                  </a:txBody>
                  <a:tcPr marL="9195" marR="9195" marT="91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Calibri" pitchFamily="34" charset="0"/>
                        </a:rPr>
                        <a:t>0</a:t>
                      </a:r>
                      <a:endParaRPr lang="pt-BR" sz="1600" b="1" dirty="0">
                        <a:latin typeface="Calibri" pitchFamily="34" charset="0"/>
                      </a:endParaRPr>
                    </a:p>
                  </a:txBody>
                  <a:tcPr marL="9195" marR="9195" marT="91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95" marR="9195" marT="91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7390">
                <a:tc gridSpan="5">
                  <a:txBody>
                    <a:bodyPr/>
                    <a:lstStyle/>
                    <a:p>
                      <a:pPr algn="l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95" marR="9195" marT="91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136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INVESTIGAÇÃO – SIM FEDERAL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95" marR="9195" marT="91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739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95" marR="9195" marT="91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95" marR="9195" marT="91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8406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INFANTIL (MENORES DE 1 ANO)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62,5%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195" marR="9195" marT="91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8406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MULHERES em IDADE FÉRTIL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69,7%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195" marR="9195" marT="91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8406"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MATERNO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195" marR="9195" marT="91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73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95" marR="9195" marT="91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95" marR="9195" marT="91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95" marR="9195" marT="91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95" marR="9195" marT="91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Seta para a direita listrada 5"/>
          <p:cNvSpPr/>
          <p:nvPr/>
        </p:nvSpPr>
        <p:spPr>
          <a:xfrm>
            <a:off x="3059832" y="4293096"/>
            <a:ext cx="1152128" cy="64807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8" name="Imagem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3264"/>
            <a:ext cx="1224136" cy="3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ta para a direita listrada 6"/>
          <p:cNvSpPr/>
          <p:nvPr/>
        </p:nvSpPr>
        <p:spPr>
          <a:xfrm>
            <a:off x="2987824" y="5959513"/>
            <a:ext cx="1152128" cy="64807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646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>
            <a:spLocks/>
          </p:cNvSpPr>
          <p:nvPr/>
        </p:nvSpPr>
        <p:spPr>
          <a:xfrm>
            <a:off x="32" y="0"/>
            <a:ext cx="9144000" cy="685800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142844" y="169072"/>
            <a:ext cx="8858312" cy="6572296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4" name="Elipse 4"/>
          <p:cNvSpPr/>
          <p:nvPr/>
        </p:nvSpPr>
        <p:spPr>
          <a:xfrm>
            <a:off x="1734534" y="2856273"/>
            <a:ext cx="5960684" cy="30984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400" b="1" kern="1200" dirty="0">
              <a:solidFill>
                <a:schemeClr val="bg1"/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077072"/>
            <a:ext cx="1261374" cy="54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475656" y="581061"/>
          <a:ext cx="6624736" cy="1983843"/>
        </p:xfrm>
        <a:graphic>
          <a:graphicData uri="http://schemas.openxmlformats.org/drawingml/2006/table">
            <a:tbl>
              <a:tblPr/>
              <a:tblGrid>
                <a:gridCol w="6624736"/>
              </a:tblGrid>
              <a:tr h="198384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3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TRANSPORTE  </a:t>
                      </a:r>
                      <a:r>
                        <a:rPr lang="pt-BR" sz="3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SANITÁRIO</a:t>
                      </a:r>
                      <a:endParaRPr lang="pt-BR" sz="3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79923"/>
            <a:ext cx="46386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949280"/>
            <a:ext cx="2016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284984"/>
            <a:ext cx="1080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6093296"/>
            <a:ext cx="2016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ítulo 3"/>
          <p:cNvSpPr txBox="1">
            <a:spLocks/>
          </p:cNvSpPr>
          <p:nvPr/>
        </p:nvSpPr>
        <p:spPr>
          <a:xfrm>
            <a:off x="251520" y="764704"/>
            <a:ext cx="8640960" cy="720080"/>
          </a:xfrm>
          <a:prstGeom prst="rect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Transporte </a:t>
            </a:r>
            <a:r>
              <a:rPr kumimoji="0" lang="pt-BR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Sanitário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500" dirty="0" smtClean="0">
                <a:solidFill>
                  <a:schemeClr val="tx1"/>
                </a:solidFill>
                <a:latin typeface="Arial Black" pitchFamily="34" charset="0"/>
              </a:rPr>
              <a:t>3º Quadrimestre 2021</a:t>
            </a:r>
            <a:endParaRPr kumimoji="0" lang="pt-BR" sz="15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4624"/>
            <a:ext cx="1260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m 26" descr="http://www.disaster-info.net/desplazados/documentos/ops/misionmedica/vinculos/Ambulancia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7342" y="893234"/>
            <a:ext cx="2116" cy="4127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28" name="Tabe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742899"/>
              </p:ext>
            </p:extLst>
          </p:nvPr>
        </p:nvGraphicFramePr>
        <p:xfrm>
          <a:off x="179512" y="1556792"/>
          <a:ext cx="8640959" cy="4293567"/>
        </p:xfrm>
        <a:graphic>
          <a:graphicData uri="http://schemas.openxmlformats.org/drawingml/2006/table">
            <a:tbl>
              <a:tblPr/>
              <a:tblGrid>
                <a:gridCol w="6408712"/>
                <a:gridCol w="659030"/>
                <a:gridCol w="1573217"/>
              </a:tblGrid>
              <a:tr h="4584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Disponibilização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da FROTA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ATENDIMENTOS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292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28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Hospitais </a:t>
                      </a:r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e/ou Clínicas na Região Metropolitana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(equipamentos)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619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Hemodiálise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12.469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19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Radioterapia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Quimioterapia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19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Acamados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19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Ortopedia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Retorno Pós Cirúrgico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19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Fisioterapia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19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APAE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44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21.841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292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746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Tratamento fora do Domicílio - TFD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92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8345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FÍSICO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154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27464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FINANCEIRO - DESPESAS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36.179,70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35" name="Imagem 34" descr="http://www.disaster-info.net/desplazados/documentos/ops/misionmedica/vinculos/Ambulancia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7342" y="893234"/>
            <a:ext cx="2116" cy="4127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0"/>
            <a:ext cx="1260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0"/>
            <a:ext cx="1260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4624"/>
            <a:ext cx="1260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 txBox="1">
            <a:spLocks/>
          </p:cNvSpPr>
          <p:nvPr/>
        </p:nvSpPr>
        <p:spPr>
          <a:xfrm>
            <a:off x="0" y="-27384"/>
            <a:ext cx="9144000" cy="3600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4" name="Elipse 4"/>
          <p:cNvSpPr/>
          <p:nvPr/>
        </p:nvSpPr>
        <p:spPr>
          <a:xfrm>
            <a:off x="1734534" y="2856273"/>
            <a:ext cx="5960684" cy="30984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400" b="1" kern="1200" dirty="0">
              <a:solidFill>
                <a:schemeClr val="bg1"/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695984"/>
            <a:ext cx="1428760" cy="8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http://4.bp.blogspot.com/-HIMsxNt-c-o/UXNMY3b7F1I/AAAAAAAABPo/8w6tCEy3EY0/s1600/Logo%2BAFB%2B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92130"/>
            <a:ext cx="6984776" cy="415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0"/>
            <a:ext cx="201622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4625"/>
            <a:ext cx="7128792" cy="86409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671442" cy="3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332656"/>
            <a:ext cx="671442" cy="3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6864367"/>
              </p:ext>
            </p:extLst>
          </p:nvPr>
        </p:nvGraphicFramePr>
        <p:xfrm>
          <a:off x="107504" y="974663"/>
          <a:ext cx="8928992" cy="4758592"/>
        </p:xfrm>
        <a:graphic>
          <a:graphicData uri="http://schemas.openxmlformats.org/drawingml/2006/table">
            <a:tbl>
              <a:tblPr/>
              <a:tblGrid>
                <a:gridCol w="6768752"/>
                <a:gridCol w="112306"/>
                <a:gridCol w="2047934"/>
              </a:tblGrid>
              <a:tr h="6363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SUPRIMENTOS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3º  Quadrimestre</a:t>
                      </a:r>
                    </a:p>
                    <a:p>
                      <a:pPr algn="ctr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2021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64714">
                <a:tc>
                  <a:txBody>
                    <a:bodyPr/>
                    <a:lstStyle/>
                    <a:p>
                      <a:pPr algn="r" rtl="0" fontAlgn="ctr"/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1055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Pessoas Atendidas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169.364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2309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Prescrições </a:t>
                      </a:r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Atendidas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6095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Provenientes das Unidades de Saúde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139.004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76095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Provenientes de Outros Serviços Públicos de Saúde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14.080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76095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Provenientes de Serviços Privados de Saúde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16.280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2309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Mandados </a:t>
                      </a:r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Judiciais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6095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Físico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76095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Financeiro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484.086,07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2309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Insumos </a:t>
                      </a:r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para Glicemia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6095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Tiras Reagentes </a:t>
                      </a:r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Disponibilizadas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807.600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76095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Lancetas </a:t>
                      </a:r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Disponibilizadas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790.430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64714">
                <a:tc>
                  <a:txBody>
                    <a:bodyPr/>
                    <a:lstStyle/>
                    <a:p>
                      <a:pPr algn="r" rtl="0" fontAlgn="ctr"/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1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0285">
                <a:tc>
                  <a:txBody>
                    <a:bodyPr/>
                    <a:lstStyle/>
                    <a:p>
                      <a:pPr algn="r" rtl="0" fontAlgn="ctr"/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2" name="Imagem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6093296"/>
            <a:ext cx="2016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9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3776809"/>
              </p:ext>
            </p:extLst>
          </p:nvPr>
        </p:nvGraphicFramePr>
        <p:xfrm>
          <a:off x="323528" y="4653136"/>
          <a:ext cx="6768752" cy="936104"/>
        </p:xfrm>
        <a:graphic>
          <a:graphicData uri="http://schemas.openxmlformats.org/drawingml/2006/table">
            <a:tbl>
              <a:tblPr/>
              <a:tblGrid>
                <a:gridCol w="2663114"/>
                <a:gridCol w="4105638"/>
              </a:tblGrid>
              <a:tr h="9361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2.006</a:t>
                      </a:r>
                      <a:endParaRPr lang="pt-BR" sz="5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35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Colaboradores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6165304"/>
            <a:ext cx="2016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0586737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55865"/>
            <a:ext cx="6984776" cy="445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3"/>
          <p:cNvSpPr txBox="1">
            <a:spLocks/>
          </p:cNvSpPr>
          <p:nvPr/>
        </p:nvSpPr>
        <p:spPr>
          <a:xfrm>
            <a:off x="395536" y="188640"/>
            <a:ext cx="8318760" cy="1368152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71600" y="260648"/>
            <a:ext cx="727280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3500" dirty="0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55 </a:t>
            </a:r>
            <a:r>
              <a:rPr lang="pt-BR" sz="3000" dirty="0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Equipamentos de Saúde  </a:t>
            </a:r>
          </a:p>
          <a:p>
            <a:pPr lvl="0" algn="ctr">
              <a:defRPr/>
            </a:pPr>
            <a:r>
              <a:rPr lang="pt-BR" sz="3000" dirty="0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em nosso Município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628800"/>
            <a:ext cx="161036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949280"/>
            <a:ext cx="129614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1323707"/>
              </p:ext>
            </p:extLst>
          </p:nvPr>
        </p:nvGraphicFramePr>
        <p:xfrm>
          <a:off x="72004" y="188645"/>
          <a:ext cx="8892484" cy="4974286"/>
        </p:xfrm>
        <a:graphic>
          <a:graphicData uri="http://schemas.openxmlformats.org/drawingml/2006/table">
            <a:tbl>
              <a:tblPr/>
              <a:tblGrid>
                <a:gridCol w="6127980"/>
                <a:gridCol w="193038"/>
                <a:gridCol w="2571466"/>
              </a:tblGrid>
              <a:tr h="500739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3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RECURSOS HUMANOS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040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408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Modalidade Vínculo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3º Quadrimestre </a:t>
                      </a:r>
                    </a:p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3805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ESTADUAL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805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ESTATUTÁRIO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805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CELETISTA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805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COMISSIONADO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3805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Programa 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Mais Médicos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805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Terc</a:t>
                      </a:r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.</a:t>
                      </a:r>
                      <a:r>
                        <a:rPr lang="pt-BR" sz="18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Setor - </a:t>
                      </a:r>
                      <a:r>
                        <a:rPr lang="pt-BR" sz="18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Sta</a:t>
                      </a:r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Casa</a:t>
                      </a:r>
                      <a:r>
                        <a:rPr lang="pt-BR" sz="1800" b="1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de Suzano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38056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Terc</a:t>
                      </a:r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. Setor - INTS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84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35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pt-BR" sz="25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 de Colaboradores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35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3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2.006</a:t>
                      </a:r>
                      <a:endParaRPr lang="pt-BR" sz="3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048672"/>
            <a:ext cx="194421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3131840" y="44625"/>
          <a:ext cx="5940153" cy="6552725"/>
        </p:xfrm>
        <a:graphic>
          <a:graphicData uri="http://schemas.openxmlformats.org/drawingml/2006/table">
            <a:tbl>
              <a:tblPr/>
              <a:tblGrid>
                <a:gridCol w="2138457"/>
                <a:gridCol w="158404"/>
                <a:gridCol w="1188030"/>
                <a:gridCol w="158404"/>
                <a:gridCol w="1108829"/>
                <a:gridCol w="158404"/>
                <a:gridCol w="1029625"/>
              </a:tblGrid>
              <a:tr h="245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Especialidade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3" marR="5943" marT="5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3" marR="5943" marT="5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3" marR="5943" marT="5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0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“MÉDICA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” </a:t>
                      </a:r>
                    </a:p>
                  </a:txBody>
                  <a:tcPr marL="5943" marR="5943" marT="5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3" marR="5943" marT="5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Prefeitura</a:t>
                      </a:r>
                    </a:p>
                  </a:txBody>
                  <a:tcPr marL="5943" marR="5943" marT="5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3" marR="5943" marT="5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Sta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Casa</a:t>
                      </a:r>
                    </a:p>
                  </a:txBody>
                  <a:tcPr marL="5943" marR="5943" marT="5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3" marR="5943" marT="5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INTS</a:t>
                      </a:r>
                    </a:p>
                  </a:txBody>
                  <a:tcPr marL="5943" marR="5943" marT="5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346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3" marR="5943" marT="5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3" marR="5943" marT="5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3" marR="5943" marT="5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3" marR="5943" marT="5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3" marR="5943" marT="5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43" marR="5943" marT="5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43" marR="5943" marT="5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6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ANATOMOPATOLOGISTA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066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ANESTESIOLOGISTA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066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CARDIOLOGISTA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066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CIRURGIÃO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066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CLINICA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066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CLÍNICO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066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COORDENADOR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066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DA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FAMÍLIA (ESF)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066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DIRETOR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066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EM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MEDICINA INTENSIVA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066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GINECOLOGISTA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066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HEMATOLOGISTA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902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INFECTOLOGISTA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066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MÉDICO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 TRABALHO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066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NEONATAL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066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NEUROLOGISTA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066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OFTALMOLOGISTA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066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ORTOPEDISTA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066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OTORRINOLARINGOLOGISTA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066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PEDIATRA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066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PLANTONISTA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(SAMU)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066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PNEUMOLOGISTA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066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PSIQUIATRA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066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RADIOLOGIA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IMAGEM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066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UROLOGISTA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066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VETERINÁRIO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066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88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Totais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1" name="Imagem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19442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95536" y="2599576"/>
          <a:ext cx="2520280" cy="1477496"/>
        </p:xfrm>
        <a:graphic>
          <a:graphicData uri="http://schemas.openxmlformats.org/drawingml/2006/table">
            <a:tbl>
              <a:tblPr/>
              <a:tblGrid>
                <a:gridCol w="2520280"/>
              </a:tblGrid>
              <a:tr h="147749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“CLASSE MÉDICA” </a:t>
                      </a:r>
                    </a:p>
                    <a:p>
                      <a:pPr algn="ctr" rtl="0" fontAlgn="ctr"/>
                      <a:r>
                        <a:rPr lang="pt-BR" sz="2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343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PROFISSIONAIS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8585770"/>
              </p:ext>
            </p:extLst>
          </p:nvPr>
        </p:nvGraphicFramePr>
        <p:xfrm>
          <a:off x="107504" y="116631"/>
          <a:ext cx="8928992" cy="5688636"/>
        </p:xfrm>
        <a:graphic>
          <a:graphicData uri="http://schemas.openxmlformats.org/drawingml/2006/table">
            <a:tbl>
              <a:tblPr/>
              <a:tblGrid>
                <a:gridCol w="3048924"/>
                <a:gridCol w="1271556"/>
                <a:gridCol w="144016"/>
                <a:gridCol w="3375594"/>
                <a:gridCol w="1088902"/>
              </a:tblGrid>
              <a:tr h="65017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Profissionais Atividade – “FIM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”</a:t>
                      </a:r>
                    </a:p>
                    <a:p>
                      <a:pPr algn="ctr" rtl="0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(Prefeitura – Sta. Casa –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INTS)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27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CLASSE MÉDICA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FONOAUDIOLOGO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27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AUXILIAR DE ENFERMAGEM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NUTRICIONISTA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27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ENFERMEIRO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AUXILIAR DE LABORATÓRIO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27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TÉCNICO DE ENFERMAGEM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ENFERMEIRO OBSTETRICO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20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AGENTE COMUNITÁRIO DE SAÚDE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BIOMÉDICO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20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CIRURGIÃO DENTISTA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ASSISTENTE SOCIAL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20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PSICÓLOGO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TÉCNICO EM SAÚDE BUCAL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27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TÉCNICO EM FÁRMACIA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AGENTE FISCAL SANITÁRIO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27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AUXILIAR EM SAÚDE BUCAL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ATENDENTE DE ENFERMAGEM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742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TÉCNICO EM RADIOLOGIA E IMAGEM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BIOLOGO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27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AGENTE DE ZOONOSES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TERAPEUTA OCUPACIONAL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27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FISIOTERAPEUTA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OFICIAL CONTROLE DE ANIMAIS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27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AUXILIAR DE FARMÁCIA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COORDENADOR DE SAÚDE BUCAL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27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FARMACÊUTICO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RT ENFERMAGEM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37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TÉCNICO EM LABORATÓRIO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VISITADOR SOCIAL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3778">
                <a:tc>
                  <a:txBody>
                    <a:bodyPr/>
                    <a:lstStyle/>
                    <a:p>
                      <a:pPr algn="l" rtl="0" fontAlgn="ctr"/>
                      <a:endParaRPr lang="pt-BR" sz="1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021288"/>
            <a:ext cx="178746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093296"/>
            <a:ext cx="15841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547664" y="44624"/>
          <a:ext cx="6120680" cy="533400"/>
        </p:xfrm>
        <a:graphic>
          <a:graphicData uri="http://schemas.openxmlformats.org/drawingml/2006/table">
            <a:tbl>
              <a:tblPr/>
              <a:tblGrid>
                <a:gridCol w="6120680"/>
              </a:tblGrid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Profissionais Atividade – “MEIO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”</a:t>
                      </a:r>
                    </a:p>
                    <a:p>
                      <a:pPr algn="ctr" rtl="0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(Prefeitura – Sta. Casa –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INTS)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5496" y="648089"/>
          <a:ext cx="8928992" cy="5157170"/>
        </p:xfrm>
        <a:graphic>
          <a:graphicData uri="http://schemas.openxmlformats.org/drawingml/2006/table">
            <a:tbl>
              <a:tblPr/>
              <a:tblGrid>
                <a:gridCol w="2494149"/>
                <a:gridCol w="670211"/>
                <a:gridCol w="76000"/>
                <a:gridCol w="2304256"/>
                <a:gridCol w="432048"/>
                <a:gridCol w="72008"/>
                <a:gridCol w="2304256"/>
                <a:gridCol w="576064"/>
              </a:tblGrid>
              <a:tr h="1952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AUXILIAR ADMINISTRATIVO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ESCRITURÁRIO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ENC. DE FATURAMENTO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2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MOTORISTA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ANALISTA FINANCEIRO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ENC. DE LICITAÇÃO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1952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AJUDANTE GERAL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ASSESSOR ESPECIAL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ENC. DE PATRIMONIO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2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ASSISTENTE ADMINISTRATIVO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AUX. TEC EM INFORMAÇÃO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ENCARREGADO DE MANUTENÇÃO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1952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AUXILIAR DE LIMPEZA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LIDER HIGIENIZAÇÃO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ENCARREGADO DE MECAN 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2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AUXILIAR DE SERVIÇOS GERAIS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PEDREIRO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ENCARREGADO DE OBRAS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1952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SEGURANÇA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TECNICO EM SEGURANÇA TRABALHO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ENCARREGADO DE OUVIDORIA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2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TELEFONISTA / RÁDIO OPERADOR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AGENTE DE GESTÃO DMINISTRATIVA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ENGENHEIRO ELETRICISTA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19642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AUXILIAR DE COPA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ANALISTA DE  PRESTÇÃO DE CONTAS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GERENTE DE ATENÇÃO A SAÚDE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2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ANALISTA DE INTERNAÇÃO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ANALISTA DE FATURAMENTO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GESTOR DE OPERAÇÕES EM SAÚDE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22373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AUXILIAR DE ROUPARIA/LAV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ARQUITETO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GUARDA CIVIL MUNICIPAL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2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RECEPCIONISTA, EM GERAL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ASSESSOR DE GABINETE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INSPETOR DE SERVIÇOS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21444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DIRETOR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ASSISTENTE JURÍDICO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LIDER ROUP/LAV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2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SUPERVISORA ENFERMAGEM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AUX. ATIVIDADES ESCOLARES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MEIO OFICIAL DE MANUTENÇÃO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23650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ASSESSOR DE DIREÇÃO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AUX. HOTELARIA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 DE ATIVIDADES ESPORTIVAS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2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GERENTE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AUXILIAR DE COMPRAS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SECRETÁRIO MUNICIPAL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1952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COORDENADOR REGIONAL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COORDENADOR CAF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SUPERINTENDENTE DE ATENÇÃO A SAÚDE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606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SUPERVISOR ADMINISTRATIVO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COORDENADOR DE ENFERMAGEM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SUPERVISOR DE FATURAMENTO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1952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ANALISTA ADMINISTRATIVO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COORDENADOR DE FROTA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SUPERVISOR DE LABORATORIO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2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ASSISTENTE DE FATURAMENTO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COORDENADOR DE SAÚDE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SUPERVISOR DE MANUTENÇAO ELETRICA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1952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AUXILIAR DE COZINHA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COORDENADOR DE 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SUPERVISOR DE PRESTAÇÃO DE CONTAS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2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COZINHEIRA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COORDENADOR PSF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SUPERVISORA DE COMPRAS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1952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ALMOXARIFE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COORDENADOR RH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TECNICO EM SEGURAÇA DO TRABALHO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2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ANALISTA DE RECURSOS HUMANOS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COORDENADOR SAME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19523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CONTROLADOR DE FLUXO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COSTUREIRA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195238">
                <a:tc>
                  <a:txBody>
                    <a:bodyPr/>
                    <a:lstStyle/>
                    <a:p>
                      <a:pPr algn="l" rtl="0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5336839"/>
              </p:ext>
            </p:extLst>
          </p:nvPr>
        </p:nvGraphicFramePr>
        <p:xfrm>
          <a:off x="-36512" y="0"/>
          <a:ext cx="9180512" cy="6885384"/>
        </p:xfrm>
        <a:graphic>
          <a:graphicData uri="http://schemas.openxmlformats.org/drawingml/2006/table">
            <a:tbl>
              <a:tblPr/>
              <a:tblGrid>
                <a:gridCol w="9180512"/>
              </a:tblGrid>
              <a:tr h="6885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4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Fontes </a:t>
                      </a:r>
                      <a:r>
                        <a:rPr lang="pt-BR" sz="4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Origens </a:t>
                      </a:r>
                    </a:p>
                    <a:p>
                      <a:pPr algn="ctr" rtl="0" fontAlgn="ctr"/>
                      <a:r>
                        <a:rPr lang="pt-BR" sz="4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 </a:t>
                      </a:r>
                    </a:p>
                    <a:p>
                      <a:pPr algn="ctr" rtl="0" fontAlgn="ctr"/>
                      <a:r>
                        <a:rPr lang="pt-BR" sz="4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Aplicações de Recursos </a:t>
                      </a:r>
                    </a:p>
                    <a:p>
                      <a:pPr algn="ctr" rtl="0" fontAlgn="ctr"/>
                      <a:endParaRPr lang="pt-BR" sz="4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ctr"/>
                      <a:endParaRPr lang="pt-BR" sz="4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ctr"/>
                      <a:r>
                        <a:rPr lang="pt-BR" sz="4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Municipal – Estadual – Federal</a:t>
                      </a:r>
                      <a:endParaRPr lang="pt-BR" sz="4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pic>
        <p:nvPicPr>
          <p:cNvPr id="20" name="Imagem 19" descr="http://www.al.sp.gov.br/arquivos/documentacao/simbolos-do-estado-de-sao-paulo/brasao_h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5500702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m 20" descr="http://www.girafamania.com.br/gifs/brasao_brasil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5429264"/>
            <a:ext cx="91427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eta para a direita listrada 21"/>
          <p:cNvSpPr/>
          <p:nvPr/>
        </p:nvSpPr>
        <p:spPr>
          <a:xfrm rot="8100000">
            <a:off x="2811008" y="3647049"/>
            <a:ext cx="1080000" cy="720000"/>
          </a:xfrm>
          <a:prstGeom prst="striped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Seta para a direita listrada 22"/>
          <p:cNvSpPr/>
          <p:nvPr/>
        </p:nvSpPr>
        <p:spPr>
          <a:xfrm rot="5400000">
            <a:off x="4029190" y="3743446"/>
            <a:ext cx="1080000" cy="720000"/>
          </a:xfrm>
          <a:prstGeom prst="striped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Seta para a direita listrada 23"/>
          <p:cNvSpPr/>
          <p:nvPr/>
        </p:nvSpPr>
        <p:spPr>
          <a:xfrm rot="2700000">
            <a:off x="5181553" y="3647049"/>
            <a:ext cx="1080000" cy="720000"/>
          </a:xfrm>
          <a:prstGeom prst="striped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Imagem 14" descr="brasao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445224"/>
            <a:ext cx="118762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88640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http://www.al.sp.gov.br/arquivos/documentacao/simbolos-do-estado-de-sao-paulo/brasao_h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4624"/>
            <a:ext cx="7200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http://www.girafamania.com.br/gifs/brasao_brasil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4624"/>
            <a:ext cx="639152" cy="62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brasao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4624"/>
            <a:ext cx="657225" cy="58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1259632" y="683404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pt-BR" b="1" dirty="0" smtClean="0">
                <a:latin typeface="Calibri"/>
              </a:rPr>
              <a:t>Municipal      Estadual        Federal </a:t>
            </a:r>
            <a:endParaRPr lang="pt-BR" b="1" dirty="0">
              <a:latin typeface="Calibri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804248" y="44624"/>
            <a:ext cx="2160240" cy="892552"/>
          </a:xfrm>
          <a:prstGeom prst="rect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 fontAlgn="ctr"/>
            <a:r>
              <a:rPr lang="pt-BR" sz="1100" b="1" dirty="0" smtClean="0">
                <a:solidFill>
                  <a:srgbClr val="000000"/>
                </a:solidFill>
                <a:latin typeface="Calibri"/>
              </a:rPr>
              <a:t>Fontes Origens e </a:t>
            </a:r>
          </a:p>
          <a:p>
            <a:pPr algn="ctr" fontAlgn="ctr"/>
            <a:r>
              <a:rPr lang="pt-BR" sz="1100" b="1" dirty="0" smtClean="0">
                <a:solidFill>
                  <a:srgbClr val="000000"/>
                </a:solidFill>
                <a:latin typeface="Calibri"/>
              </a:rPr>
              <a:t>Aplicações de Recursos </a:t>
            </a:r>
          </a:p>
          <a:p>
            <a:pPr algn="ctr" fontAlgn="ctr"/>
            <a:r>
              <a:rPr lang="pt-BR" sz="1500" b="1" dirty="0" smtClean="0">
                <a:solidFill>
                  <a:srgbClr val="000000"/>
                </a:solidFill>
                <a:latin typeface="Calibri"/>
              </a:rPr>
              <a:t>3º Quadrimestre </a:t>
            </a:r>
          </a:p>
          <a:p>
            <a:pPr algn="ctr" fontAlgn="ctr"/>
            <a:r>
              <a:rPr lang="pt-BR" sz="1500" b="1" dirty="0" smtClean="0">
                <a:solidFill>
                  <a:srgbClr val="000000"/>
                </a:solidFill>
                <a:latin typeface="Calibri"/>
              </a:rPr>
              <a:t>2021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5496" y="1124744"/>
          <a:ext cx="8856984" cy="5661258"/>
        </p:xfrm>
        <a:graphic>
          <a:graphicData uri="http://schemas.openxmlformats.org/drawingml/2006/table">
            <a:tbl>
              <a:tblPr/>
              <a:tblGrid>
                <a:gridCol w="316911"/>
                <a:gridCol w="311296"/>
                <a:gridCol w="373662"/>
                <a:gridCol w="6255195"/>
                <a:gridCol w="160389"/>
                <a:gridCol w="1439531"/>
              </a:tblGrid>
              <a:tr h="184022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pt-BR" sz="1700" b="1" i="1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67064">
                <a:tc gridSpan="4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138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6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Municipal  -  TESOURO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60.576.431,68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17280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91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Estadual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Convênios do Estado SUS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2.407.644,00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22491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Estadual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1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Incentivos </a:t>
                      </a:r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 Programas de Saúde - PABINHO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2.056.329,68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91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Federal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1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Convênio </a:t>
                      </a:r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 União para o SUS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1.066.536,79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22491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Federal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1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Assistência </a:t>
                      </a:r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Farmacêutica </a:t>
                      </a:r>
                      <a:r>
                        <a:rPr lang="pt-BR" sz="11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 Custeio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585.352,76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91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Federal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1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Atenção </a:t>
                      </a:r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Básica - Custeio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8.252.702,88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22491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Federal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1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Atenção </a:t>
                      </a:r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Básica - Capital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159.915,00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91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Federal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1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Média </a:t>
                      </a:r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Alta Complexidade Ambulatorial e Hospitalar </a:t>
                      </a:r>
                      <a:r>
                        <a:rPr lang="pt-BR" sz="11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MAC Custeio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12.369.558,62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22491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Federal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1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Vigilância </a:t>
                      </a:r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 Saúde - Custeio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468.075,82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91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Federal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1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Repasse </a:t>
                      </a:r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Oriunda de Multas - Ministério Público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4.000,00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1737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8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1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300" b="1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Sub-Total</a:t>
                      </a:r>
                      <a:r>
                        <a:rPr lang="pt-BR" sz="13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(A)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87.946.547,23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2491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91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 </a:t>
                      </a: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latin typeface="Arial Black"/>
                        </a:rPr>
                        <a:t>COVID</a:t>
                      </a:r>
                    </a:p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latin typeface="Arial Black"/>
                        </a:rPr>
                        <a:t>  19 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Municipal </a:t>
                      </a:r>
                      <a:endParaRPr lang="pt-BR" sz="9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RESTITUIÇÃO HOSPITAL DE CAMPANHA (INTS) - COVID-19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76.455,09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49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Municipal</a:t>
                      </a:r>
                      <a:endParaRPr lang="pt-BR" sz="9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Recursos Financeiros (TESOURO MUNICIPAL)  p/ Enfrentamento do COVID-19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476.575,00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49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Estadual</a:t>
                      </a:r>
                      <a:endParaRPr lang="pt-BR" sz="9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Transferência p/ Enfrentamento do COVID-19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1.598.000,00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49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9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Estadual </a:t>
                      </a:r>
                      <a:endParaRPr lang="pt-BR" sz="9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Repasse do TJSP a </a:t>
                      </a:r>
                      <a:r>
                        <a:rPr lang="pt-BR" sz="11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Ações </a:t>
                      </a:r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Combate ao COVID-19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90.000,00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49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9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Federal</a:t>
                      </a:r>
                      <a:endParaRPr lang="pt-BR" sz="9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Transferência p/ Enfrentamento do COVID-19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2.947.365,60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737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8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1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300" b="1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Sub-Total</a:t>
                      </a:r>
                      <a:r>
                        <a:rPr lang="pt-BR" sz="13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(B)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5.188.395,69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728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491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1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Total Geral  (A+B)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93.134.942,92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922469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http://www.al.sp.gov.br/arquivos/documentacao/simbolos-do-estado-de-sao-paulo/brasao_h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6784" y="44624"/>
            <a:ext cx="7200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http://www.girafamania.com.br/gifs/brasao_brasil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0920" y="44624"/>
            <a:ext cx="639152" cy="62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brasao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511" y="53916"/>
            <a:ext cx="657225" cy="58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1619672" y="620688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pt-BR" b="1" dirty="0" smtClean="0">
                <a:latin typeface="Calibri"/>
              </a:rPr>
              <a:t>Municipal      Estadual        Federal </a:t>
            </a:r>
            <a:endParaRPr lang="pt-BR" b="1" dirty="0">
              <a:latin typeface="Calibri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444208" y="57398"/>
            <a:ext cx="2448272" cy="892552"/>
          </a:xfrm>
          <a:prstGeom prst="rect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 fontAlgn="ctr"/>
            <a:r>
              <a:rPr lang="pt-BR" sz="1100" b="1" dirty="0" smtClean="0">
                <a:solidFill>
                  <a:srgbClr val="000000"/>
                </a:solidFill>
                <a:latin typeface="Calibri"/>
              </a:rPr>
              <a:t>Fontes Origens e </a:t>
            </a:r>
          </a:p>
          <a:p>
            <a:pPr algn="ctr" fontAlgn="ctr"/>
            <a:r>
              <a:rPr lang="pt-BR" sz="1100" b="1" dirty="0" smtClean="0">
                <a:solidFill>
                  <a:srgbClr val="000000"/>
                </a:solidFill>
                <a:latin typeface="Calibri"/>
              </a:rPr>
              <a:t>Aplicações de Recursos </a:t>
            </a:r>
          </a:p>
          <a:p>
            <a:pPr algn="ctr" fontAlgn="ctr"/>
            <a:r>
              <a:rPr lang="pt-BR" sz="1500" b="1" dirty="0" smtClean="0">
                <a:solidFill>
                  <a:srgbClr val="000000"/>
                </a:solidFill>
                <a:latin typeface="Calibri"/>
              </a:rPr>
              <a:t>3º Quadrimestre</a:t>
            </a:r>
          </a:p>
          <a:p>
            <a:pPr algn="ctr" fontAlgn="ctr"/>
            <a:r>
              <a:rPr lang="pt-BR" sz="1500" b="1" dirty="0" smtClean="0">
                <a:solidFill>
                  <a:srgbClr val="000000"/>
                </a:solidFill>
                <a:latin typeface="Calibri"/>
              </a:rPr>
              <a:t> 2021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251519" y="980732"/>
          <a:ext cx="8568953" cy="4896538"/>
        </p:xfrm>
        <a:graphic>
          <a:graphicData uri="http://schemas.openxmlformats.org/drawingml/2006/table">
            <a:tbl>
              <a:tblPr/>
              <a:tblGrid>
                <a:gridCol w="742765"/>
                <a:gridCol w="103312"/>
                <a:gridCol w="5146960"/>
                <a:gridCol w="70506"/>
                <a:gridCol w="2505410"/>
              </a:tblGrid>
              <a:tr h="2472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1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DESPESAS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pt-BR" sz="1800" b="1" i="1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Total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462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1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62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1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1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1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7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Ação: 301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Atenção Básica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36.326.977,55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67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Ação: 302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2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Assistência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Hospitalar e Ambulatorial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36.075.526,00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7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Ação: 303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2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Suporte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Profilático e Terapêutico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1.850.457,86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67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Ação: 304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2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Vigilância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Sanitária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2.996.193,21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62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Ação: 305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2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Vigilância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Epidemiológica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32.000,00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67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Ação: 122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2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Administração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Geral em Saúde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13.817.563,69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860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500" b="1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Sub-Total</a:t>
                      </a:r>
                      <a:r>
                        <a:rPr lang="pt-BR" sz="15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pt-BR" sz="15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5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91.098.718,31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67075">
                <a:tc>
                  <a:txBody>
                    <a:bodyPr/>
                    <a:lstStyle/>
                    <a:p>
                      <a:pPr algn="l" fontAlgn="ctr"/>
                      <a:endParaRPr lang="pt-BR" sz="13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629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COVID </a:t>
                      </a:r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pt-BR" sz="13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pt-BR" sz="1300" b="1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E.P.</a:t>
                      </a:r>
                      <a:r>
                        <a:rPr lang="pt-BR" sz="13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 – </a:t>
                      </a:r>
                      <a:r>
                        <a:rPr lang="pt-BR" sz="13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Medicamentos</a:t>
                      </a:r>
                      <a:r>
                        <a:rPr lang="pt-BR" sz="1300" b="1" i="1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300" b="1" i="1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Materiais Hospitalares</a:t>
                      </a:r>
                      <a:endParaRPr lang="pt-BR" sz="13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3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1.047.663,57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4629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Contratação </a:t>
                      </a:r>
                      <a:r>
                        <a:rPr lang="pt-BR" sz="13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Empresas Especializadas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3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1.756.648,11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3969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pt-BR" sz="13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COVIDÁRIO</a:t>
                      </a:r>
                      <a:endParaRPr lang="pt-BR" sz="13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3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2.583.878,80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41665">
                <a:tc>
                  <a:txBody>
                    <a:bodyPr/>
                    <a:lstStyle/>
                    <a:p>
                      <a:pPr algn="ctr" fontAlgn="ctr"/>
                      <a:endParaRPr lang="pt-BR" sz="13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3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3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41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1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500" b="1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Sub-Total</a:t>
                      </a:r>
                      <a:r>
                        <a:rPr lang="pt-BR" sz="15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(D)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5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pt-BR" sz="15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5.388.190,48             </a:t>
                      </a:r>
                      <a:endParaRPr lang="pt-BR" sz="15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416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1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20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Total Geral  (C+D)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7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96.486.908,79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9" name="Imagem 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5949280"/>
            <a:ext cx="122413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922469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755576" y="2204864"/>
            <a:ext cx="7643813" cy="2520280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  <a:t/>
            </a:r>
            <a:b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</a:b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  <a:t/>
            </a:r>
            <a:b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</a:b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  <a:t/>
            </a:r>
            <a:b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</a:br>
            <a:r>
              <a:rPr kumimoji="0" lang="pt-BR" sz="1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  <a:t>PRESTAÇÃO DE CONTAS</a:t>
            </a:r>
            <a:br>
              <a:rPr kumimoji="0" lang="pt-BR" sz="1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</a:br>
            <a:endParaRPr kumimoji="0" lang="pt-BR" sz="1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  <a:t>3º Quadrimestre</a:t>
            </a:r>
            <a:br>
              <a:rPr kumimoji="0" lang="pt-BR" sz="1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</a:br>
            <a:endParaRPr kumimoji="0" lang="pt-BR" sz="1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charset="0"/>
              </a:rPr>
              <a:t>2021</a:t>
            </a:r>
          </a:p>
        </p:txBody>
      </p:sp>
      <p:sp>
        <p:nvSpPr>
          <p:cNvPr id="4" name="Espaço Reservado para Texto 6"/>
          <p:cNvSpPr txBox="1">
            <a:spLocks/>
          </p:cNvSpPr>
          <p:nvPr/>
        </p:nvSpPr>
        <p:spPr>
          <a:xfrm>
            <a:off x="428625" y="5367338"/>
            <a:ext cx="7929563" cy="8048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Em cumprimento a Lei Complementar nº141, de  13/01/2012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59" y="6183576"/>
            <a:ext cx="1107803" cy="44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1107803" cy="44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107803" cy="44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201622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8645128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6110536"/>
            <a:ext cx="1224136" cy="74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644008" y="1484784"/>
          <a:ext cx="4392488" cy="4464495"/>
        </p:xfrm>
        <a:graphic>
          <a:graphicData uri="http://schemas.openxmlformats.org/drawingml/2006/table">
            <a:tbl>
              <a:tblPr/>
              <a:tblGrid>
                <a:gridCol w="4392488"/>
              </a:tblGrid>
              <a:tr h="31433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UNIDADES MODALIDADE SAÚDE DA FAMÍLIA (USF)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7531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43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ANTONIO MARQUES DE CARVALHO - (JARDIM MAITE)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3143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DOUTOR EDUARDO NAKAMURA - (BADRA BAIXO)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29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JARDIM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 LAGO SUZANO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2344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JARDIM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EUROPA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43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MANUEL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EVANGELISTA OLIVEIRA - (JARDIM SÃO JOSÉ)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3143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MARCELINO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MARIA RODRIGUES - (JARDIM BRASIL)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43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MARIA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INES PINTO DOS SANTOS - (JARDIM REVISTA)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MARIA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JOSE LIMA SOUZA - (JARDIM IKEDA)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43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ONÉSIA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BENEDITA MIGUEL - (JARDIM SUZANÓPOLIS)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2229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RECANTO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SAO JOSE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120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VEREADOR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GREGORIO BONIFACIO DA SILVA - (VILA FATIMA)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3143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VEREADOR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MARSAL LOPES ROSA - (VILA AMORIM)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0127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sp>
        <p:nvSpPr>
          <p:cNvPr id="9" name="Elipse 8"/>
          <p:cNvSpPr/>
          <p:nvPr/>
        </p:nvSpPr>
        <p:spPr>
          <a:xfrm>
            <a:off x="2483768" y="44624"/>
            <a:ext cx="4464496" cy="1224136"/>
          </a:xfrm>
          <a:prstGeom prst="ellips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 dirty="0" smtClean="0">
              <a:solidFill>
                <a:schemeClr val="tx1"/>
              </a:solidFill>
            </a:endParaRPr>
          </a:p>
          <a:p>
            <a:pPr algn="ctr"/>
            <a:endParaRPr lang="pt-BR" sz="4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pt-BR" sz="3500" dirty="0" smtClean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075685" y="188641"/>
            <a:ext cx="3152499" cy="93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3500" dirty="0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24 unidades </a:t>
            </a:r>
          </a:p>
          <a:p>
            <a:pPr lvl="0" algn="ctr">
              <a:defRPr/>
            </a:pPr>
            <a:r>
              <a:rPr lang="pt-BR" sz="2000" dirty="0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Atenção Básica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44016" y="1483849"/>
          <a:ext cx="4355976" cy="4393423"/>
        </p:xfrm>
        <a:graphic>
          <a:graphicData uri="http://schemas.openxmlformats.org/drawingml/2006/table">
            <a:tbl>
              <a:tblPr/>
              <a:tblGrid>
                <a:gridCol w="4355976"/>
              </a:tblGrid>
              <a:tr h="3722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UNIDADES MODALIDADE TRADICIONAL (UBS)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66CCFF">
                            <a:shade val="30000"/>
                            <a:satMod val="115000"/>
                          </a:srgbClr>
                        </a:gs>
                        <a:gs pos="50000">
                          <a:srgbClr val="66CCFF">
                            <a:shade val="67500"/>
                            <a:satMod val="115000"/>
                          </a:srgbClr>
                        </a:gs>
                        <a:gs pos="100000">
                          <a:srgbClr val="66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36347">
                <a:tc>
                  <a:txBody>
                    <a:bodyPr/>
                    <a:lstStyle/>
                    <a:p>
                      <a:pPr algn="ctr" fontAlgn="ctr"/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27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ADELZUITA FERREIRA DOS SANTOS - (JARDIM MONTE CRISTO)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34560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ALZIRA PEREIRA MAYER - (ALTERÓPOLIS)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57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ANTONIO AUGUSTO NUNES - (JARDIM NATAL)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3027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DOUTOR ANDRE CANO GARCIA - (BOA VISTA)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271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DOUTOR ISAAC OGUIME - (PARQUE MARIA HELENA)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2472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JOSE MARIANO DE SOUZA COUTINHO JUNIOR - (COLORADO)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57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MARIA DE LOURDES CARDOZO MATHIAS - (JARDIM VITÓRIA)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23538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PALMEIRAS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5316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PREFEITO ALBERTO NUNES MARTINS - CS II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2857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PROFESSOR JOAO OLIMPIO NETO - (CASA BRANCA)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57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STELINA MARIA BARBOZA - (MIGUEL BADRA)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26649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TABAMARAJOARA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5758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60648"/>
            <a:ext cx="161036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61036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805264"/>
            <a:ext cx="12241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e 8"/>
          <p:cNvSpPr/>
          <p:nvPr/>
        </p:nvSpPr>
        <p:spPr>
          <a:xfrm>
            <a:off x="2051720" y="44624"/>
            <a:ext cx="4824536" cy="1872208"/>
          </a:xfrm>
          <a:prstGeom prst="ellips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 dirty="0" smtClean="0">
              <a:solidFill>
                <a:schemeClr val="tx1"/>
              </a:solidFill>
            </a:endParaRPr>
          </a:p>
          <a:p>
            <a:pPr algn="ctr"/>
            <a:endParaRPr lang="pt-BR" sz="4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pt-BR" sz="3500" dirty="0" smtClean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84784"/>
            <a:ext cx="71571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2859661" y="332656"/>
            <a:ext cx="33041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3500" dirty="0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21 unidades </a:t>
            </a:r>
          </a:p>
          <a:p>
            <a:pPr lvl="0" algn="ctr">
              <a:defRPr/>
            </a:pPr>
            <a:r>
              <a:rPr lang="pt-BR" sz="2500" dirty="0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ESPECIALIDADES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26619" y="2060848"/>
          <a:ext cx="3833813" cy="4536501"/>
        </p:xfrm>
        <a:graphic>
          <a:graphicData uri="http://schemas.openxmlformats.org/drawingml/2006/table">
            <a:tbl>
              <a:tblPr/>
              <a:tblGrid>
                <a:gridCol w="3833813"/>
              </a:tblGrid>
              <a:tr h="2668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AMBULATORIO DE ESPECIALIDADES DR JORACY CRUZ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2668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AMBULATORIO MUNICIPAL DE TUBERCULOSE SUZANO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8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APAE ASSOCIAÇÃO DE PAIS E AMIGOS DOS EXCEPCIONAIS DE SUZANO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2668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CENTRO DE ATENÇÃO PSICOSSOCIAL ALCOOL E DROGAS - CAPS-AD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8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CENTRO DE ATENCAO PSICOSSOCIAL I SUZANO - CAPS-I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2668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CENTRO DE ATENCAO PSICOSSOCIAL II SUZANO - CAPS-II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8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CENTRO DE ATENCAO PSICOSSOCIAL INFANTOJUVENIL - CAPS-i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2668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CENTRO DE DETENÇÃO PROVISÓRIA DE SUZANO - CDP DE SUZANO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8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CENTRO DE ESPECIALIDADES ODONTOLOGICAS II SUZANO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2668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CONSULTÓRIO NA RUA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68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EQUIPE MULTIDISCIPLINAR DE ATENÇÃO DOMICILIAR – EMAD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2668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LABORATORIO MUNICIPAL DE SUZANO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68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SAE CTA SUZANO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2668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UNIDADE DE VIGILANCIA DE ZOONOSES SUZANO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68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UNIDADE MUNICIPAL DE FISIOTERAPIA SUZANO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2668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VIGILANCIA EPIDEMIOLOGICA SUZANO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68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VIGILANCIA SANITARIA SUZANO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95536" y="2348880"/>
          <a:ext cx="3744416" cy="3312366"/>
        </p:xfrm>
        <a:graphic>
          <a:graphicData uri="http://schemas.openxmlformats.org/drawingml/2006/table">
            <a:tbl>
              <a:tblPr/>
              <a:tblGrid>
                <a:gridCol w="3744416"/>
              </a:tblGrid>
              <a:tr h="295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ACADEMIA DA SAÚDE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1841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6651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POLO ACADEMIA DA SAÚDE BOA VISTA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56651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POLO ACADEMIA DA SAÚDE PARQUE MARIA HELENA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651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POLO ACADEMIA DA SAÚDE EDUARDO NAKAMURA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56651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POLO ACADEMIA DA SAÚDE ALTERÓPOLIS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65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065912"/>
            <a:ext cx="12241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e 8"/>
          <p:cNvSpPr/>
          <p:nvPr/>
        </p:nvSpPr>
        <p:spPr>
          <a:xfrm>
            <a:off x="2051720" y="44624"/>
            <a:ext cx="4824536" cy="1872208"/>
          </a:xfrm>
          <a:prstGeom prst="ellips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 dirty="0" smtClean="0">
              <a:solidFill>
                <a:schemeClr val="tx1"/>
              </a:solidFill>
            </a:endParaRPr>
          </a:p>
          <a:p>
            <a:pPr algn="ctr"/>
            <a:endParaRPr lang="pt-BR" sz="4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pt-BR" sz="3500" dirty="0" smtClean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556792"/>
            <a:ext cx="71571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2859661" y="332656"/>
            <a:ext cx="330411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3500" dirty="0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10 unidades </a:t>
            </a:r>
          </a:p>
          <a:p>
            <a:pPr lvl="0" algn="ctr">
              <a:defRPr/>
            </a:pPr>
            <a:r>
              <a:rPr lang="pt-BR" sz="1900" dirty="0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Urgência - Emergência</a:t>
            </a:r>
          </a:p>
          <a:p>
            <a:pPr lvl="0" algn="ctr">
              <a:defRPr/>
            </a:pPr>
            <a:r>
              <a:rPr lang="pt-BR" sz="1900" dirty="0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e Hospitalar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07504" y="2060848"/>
          <a:ext cx="4896544" cy="3744415"/>
        </p:xfrm>
        <a:graphic>
          <a:graphicData uri="http://schemas.openxmlformats.org/drawingml/2006/table">
            <a:tbl>
              <a:tblPr/>
              <a:tblGrid>
                <a:gridCol w="4896544"/>
              </a:tblGrid>
              <a:tr h="7488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PRONTO ATENDIMENTO ANTONIO </a:t>
                      </a:r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TANOEIRO </a:t>
                      </a:r>
                    </a:p>
                    <a:p>
                      <a:pPr algn="ctr" fontAlgn="ctr"/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“PA de Palmeiras”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7488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PRONTO SOCORRO MUNICIPAL </a:t>
                      </a:r>
                      <a:endParaRPr lang="pt-BR" sz="17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“PS</a:t>
                      </a:r>
                      <a:r>
                        <a:rPr lang="pt-BR" sz="17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ADULTO”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488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PRONTO SOCORRO MUNICIPAL </a:t>
                      </a:r>
                    </a:p>
                    <a:p>
                      <a:pPr algn="ctr" fontAlgn="ctr"/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“PS</a:t>
                      </a:r>
                      <a:r>
                        <a:rPr lang="pt-BR" sz="17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INFANTIL”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7488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SANTA CASA DE SUZANO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48883">
                <a:tc>
                  <a:txBody>
                    <a:bodyPr/>
                    <a:lstStyle/>
                    <a:p>
                      <a:pPr algn="ctr" fontAlgn="ctr"/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436096" y="1988840"/>
          <a:ext cx="3528392" cy="3960441"/>
        </p:xfrm>
        <a:graphic>
          <a:graphicData uri="http://schemas.openxmlformats.org/drawingml/2006/table">
            <a:tbl>
              <a:tblPr/>
              <a:tblGrid>
                <a:gridCol w="3528392"/>
              </a:tblGrid>
              <a:tr h="6109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SAMU 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REGIONAL SUZANO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6109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SAMU 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BASICO EOD 3066 SUZANO POA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109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SAMU 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BASICO EOD 2857 SUZANO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6109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SAMU 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BASICO EOD 2849 SUZANO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109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SAMU </a:t>
                      </a: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AVANCADO EOD 3065 SUZANO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  <a:tr h="61090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SAMU </a:t>
                      </a:r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BASICO EGI 1352 SUZANO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5035">
                <a:tc>
                  <a:txBody>
                    <a:bodyPr/>
                    <a:lstStyle/>
                    <a:p>
                      <a:pPr algn="l" fontAlgn="ctr"/>
                      <a:endParaRPr lang="it-IT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142844" y="71414"/>
            <a:ext cx="8858312" cy="114300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Controle Social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 Black" pitchFamily="34" charset="0"/>
              </a:rPr>
              <a:t>Conselho Municipal de Saúde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6648400"/>
              </p:ext>
            </p:extLst>
          </p:nvPr>
        </p:nvGraphicFramePr>
        <p:xfrm>
          <a:off x="179512" y="1268760"/>
          <a:ext cx="8784976" cy="4536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93506"/>
                <a:gridCol w="135286"/>
                <a:gridCol w="1656184"/>
              </a:tblGrid>
              <a:tr h="821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5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Ações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3º  Quadrimestre</a:t>
                      </a:r>
                    </a:p>
                    <a:p>
                      <a:pPr algn="ctr" rtl="0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</a:tr>
              <a:tr h="374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528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  Reuniões </a:t>
                      </a:r>
                      <a:r>
                        <a:rPr lang="pt-BR" sz="18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Ordinárias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</a:tr>
              <a:tr h="644760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  Reuniões </a:t>
                      </a:r>
                      <a:r>
                        <a:rPr lang="pt-BR" sz="18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Extraordinárias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75029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  Resoluções </a:t>
                      </a:r>
                      <a:r>
                        <a:rPr lang="pt-BR" sz="18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Emitidas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</a:tr>
              <a:tr h="827428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  Capacitações dos Conselheiros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8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7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pic>
        <p:nvPicPr>
          <p:cNvPr id="9" name="Imagem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949280"/>
            <a:ext cx="18722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Conteúdo 5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504351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t-BR" sz="2400" b="1" u="sng" dirty="0" smtClean="0">
                <a:latin typeface="Arial Black" pitchFamily="34" charset="0"/>
              </a:rPr>
              <a:t>3º Quadrimestre 2021</a:t>
            </a:r>
          </a:p>
          <a:p>
            <a:pPr algn="ctr" eaLnBrk="1" hangingPunct="1">
              <a:buFont typeface="Arial" charset="0"/>
              <a:buNone/>
            </a:pPr>
            <a:endParaRPr lang="pt-BR" sz="2400" b="1" dirty="0" smtClean="0">
              <a:latin typeface="Arial Black" pitchFamily="34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pt-BR" sz="2000" b="1" dirty="0" smtClean="0">
                <a:latin typeface="Arial Black" pitchFamily="34" charset="0"/>
              </a:rPr>
              <a:t>OFERTA E PRODUÇÃO DE SERVIÇOS </a:t>
            </a:r>
          </a:p>
          <a:p>
            <a:pPr algn="ctr" eaLnBrk="1" hangingPunct="1">
              <a:buFont typeface="Arial" charset="0"/>
              <a:buNone/>
            </a:pPr>
            <a:r>
              <a:rPr lang="pt-BR" sz="2000" b="1" dirty="0" smtClean="0">
                <a:latin typeface="Arial Black" pitchFamily="34" charset="0"/>
              </a:rPr>
              <a:t>PÚBLICOS </a:t>
            </a:r>
          </a:p>
          <a:p>
            <a:pPr algn="ctr" eaLnBrk="1" hangingPunct="1">
              <a:buFont typeface="Arial" charset="0"/>
              <a:buNone/>
            </a:pPr>
            <a:r>
              <a:rPr lang="pt-BR" sz="2000" b="1" dirty="0" smtClean="0">
                <a:latin typeface="Arial Black" pitchFamily="34" charset="0"/>
              </a:rPr>
              <a:t>NA REDE ASSISTENCIAL  </a:t>
            </a:r>
          </a:p>
          <a:p>
            <a:pPr algn="ctr" eaLnBrk="1" hangingPunct="1">
              <a:buFont typeface="Arial" charset="0"/>
              <a:buNone/>
            </a:pPr>
            <a:r>
              <a:rPr lang="pt-BR" sz="2400" b="1" dirty="0" smtClean="0">
                <a:latin typeface="Arial Black" pitchFamily="34" charset="0"/>
              </a:rPr>
              <a:t>                          </a:t>
            </a:r>
          </a:p>
          <a:p>
            <a:pPr eaLnBrk="1" hangingPunct="1">
              <a:buFont typeface="Arial" charset="0"/>
              <a:buNone/>
            </a:pPr>
            <a:endParaRPr lang="pt-BR" sz="2000" b="1" dirty="0" smtClean="0">
              <a:latin typeface="Arial Black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pt-BR" sz="2000" b="1" dirty="0" smtClean="0">
                <a:latin typeface="Arial Black" pitchFamily="34" charset="0"/>
              </a:rPr>
              <a:t>          PRÓPRIA</a:t>
            </a:r>
          </a:p>
          <a:p>
            <a:pPr eaLnBrk="1" hangingPunct="1">
              <a:buFont typeface="Arial" charset="0"/>
              <a:buNone/>
            </a:pPr>
            <a:r>
              <a:rPr lang="pt-BR" sz="2000" b="1" dirty="0" smtClean="0">
                <a:latin typeface="Arial Black" pitchFamily="34" charset="0"/>
              </a:rPr>
              <a:t>				    CONTRATADA</a:t>
            </a:r>
          </a:p>
          <a:p>
            <a:pPr eaLnBrk="1" hangingPunct="1">
              <a:buFont typeface="Arial" charset="0"/>
              <a:buNone/>
            </a:pPr>
            <a:r>
              <a:rPr lang="pt-BR" sz="2000" b="1" dirty="0" smtClean="0">
                <a:latin typeface="Arial Black" pitchFamily="34" charset="0"/>
              </a:rPr>
              <a:t>							       CONVENIADA</a:t>
            </a:r>
          </a:p>
        </p:txBody>
      </p:sp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97152"/>
            <a:ext cx="42605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ta para a direita 6"/>
          <p:cNvSpPr/>
          <p:nvPr/>
        </p:nvSpPr>
        <p:spPr>
          <a:xfrm>
            <a:off x="638349" y="4365104"/>
            <a:ext cx="549275" cy="500063"/>
          </a:xfrm>
          <a:prstGeom prst="rightArrow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2771800" y="4725144"/>
            <a:ext cx="549275" cy="500062"/>
          </a:xfrm>
          <a:prstGeom prst="rightArrow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5715008" y="5085184"/>
            <a:ext cx="549275" cy="500063"/>
          </a:xfrm>
          <a:prstGeom prst="rightArrow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229200"/>
            <a:ext cx="42605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589240"/>
            <a:ext cx="42605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201622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78295</TotalTime>
  <Words>3472</Words>
  <Application>Microsoft Office PowerPoint</Application>
  <PresentationFormat>Apresentação na tela (4:3)</PresentationFormat>
  <Paragraphs>1779</Paragraphs>
  <Slides>47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Concurso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      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PRESTAÇÃO DE CONTAS 3º QUADRIMESTRE/2012</dc:title>
  <dc:creator>datasus</dc:creator>
  <cp:lastModifiedBy>diomarnj</cp:lastModifiedBy>
  <cp:revision>7123</cp:revision>
  <dcterms:created xsi:type="dcterms:W3CDTF">2013-01-22T12:17:23Z</dcterms:created>
  <dcterms:modified xsi:type="dcterms:W3CDTF">2022-02-14T12:02:04Z</dcterms:modified>
</cp:coreProperties>
</file>